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5"/>
  </p:notesMasterIdLst>
  <p:sldIdLst>
    <p:sldId id="256" r:id="rId2"/>
    <p:sldId id="366" r:id="rId3"/>
    <p:sldId id="367" r:id="rId4"/>
    <p:sldId id="361" r:id="rId5"/>
    <p:sldId id="365" r:id="rId6"/>
    <p:sldId id="362" r:id="rId7"/>
    <p:sldId id="360" r:id="rId8"/>
    <p:sldId id="345" r:id="rId9"/>
    <p:sldId id="354" r:id="rId10"/>
    <p:sldId id="349" r:id="rId11"/>
    <p:sldId id="337" r:id="rId12"/>
    <p:sldId id="338" r:id="rId13"/>
    <p:sldId id="348" r:id="rId14"/>
    <p:sldId id="346" r:id="rId15"/>
    <p:sldId id="339" r:id="rId16"/>
    <p:sldId id="340" r:id="rId17"/>
    <p:sldId id="347" r:id="rId18"/>
    <p:sldId id="351" r:id="rId19"/>
    <p:sldId id="350" r:id="rId20"/>
    <p:sldId id="341" r:id="rId21"/>
    <p:sldId id="358" r:id="rId22"/>
    <p:sldId id="359" r:id="rId23"/>
    <p:sldId id="369" r:id="rId24"/>
    <p:sldId id="342" r:id="rId25"/>
    <p:sldId id="355" r:id="rId26"/>
    <p:sldId id="356" r:id="rId27"/>
    <p:sldId id="368" r:id="rId28"/>
    <p:sldId id="343" r:id="rId29"/>
    <p:sldId id="344" r:id="rId30"/>
    <p:sldId id="270" r:id="rId31"/>
    <p:sldId id="269" r:id="rId32"/>
    <p:sldId id="279" r:id="rId33"/>
    <p:sldId id="260" r:id="rId34"/>
    <p:sldId id="271" r:id="rId35"/>
    <p:sldId id="272" r:id="rId36"/>
    <p:sldId id="264" r:id="rId37"/>
    <p:sldId id="261" r:id="rId38"/>
    <p:sldId id="275" r:id="rId39"/>
    <p:sldId id="265" r:id="rId40"/>
    <p:sldId id="273" r:id="rId41"/>
    <p:sldId id="274" r:id="rId42"/>
    <p:sldId id="266" r:id="rId43"/>
    <p:sldId id="276" r:id="rId44"/>
    <p:sldId id="281" r:id="rId45"/>
    <p:sldId id="277" r:id="rId46"/>
    <p:sldId id="278" r:id="rId47"/>
    <p:sldId id="280" r:id="rId48"/>
    <p:sldId id="267" r:id="rId49"/>
    <p:sldId id="268" r:id="rId50"/>
    <p:sldId id="285" r:id="rId51"/>
    <p:sldId id="329" r:id="rId52"/>
    <p:sldId id="322" r:id="rId53"/>
    <p:sldId id="309" r:id="rId54"/>
    <p:sldId id="287" r:id="rId55"/>
    <p:sldId id="286" r:id="rId56"/>
    <p:sldId id="283" r:id="rId57"/>
    <p:sldId id="308" r:id="rId58"/>
    <p:sldId id="284" r:id="rId59"/>
    <p:sldId id="315" r:id="rId60"/>
    <p:sldId id="332" r:id="rId61"/>
    <p:sldId id="316" r:id="rId62"/>
    <p:sldId id="327" r:id="rId63"/>
    <p:sldId id="319" r:id="rId64"/>
    <p:sldId id="323" r:id="rId65"/>
    <p:sldId id="324" r:id="rId66"/>
    <p:sldId id="317" r:id="rId67"/>
    <p:sldId id="318" r:id="rId68"/>
    <p:sldId id="304" r:id="rId69"/>
    <p:sldId id="325" r:id="rId70"/>
    <p:sldId id="331" r:id="rId71"/>
    <p:sldId id="326" r:id="rId72"/>
    <p:sldId id="297" r:id="rId73"/>
    <p:sldId id="330" r:id="rId74"/>
    <p:sldId id="307" r:id="rId75"/>
    <p:sldId id="300" r:id="rId76"/>
    <p:sldId id="333" r:id="rId77"/>
    <p:sldId id="320" r:id="rId78"/>
    <p:sldId id="334" r:id="rId79"/>
    <p:sldId id="335" r:id="rId80"/>
    <p:sldId id="336" r:id="rId81"/>
    <p:sldId id="321" r:id="rId82"/>
    <p:sldId id="328" r:id="rId83"/>
    <p:sldId id="37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754" autoAdjust="0"/>
    <p:restoredTop sz="94660"/>
  </p:normalViewPr>
  <p:slideViewPr>
    <p:cSldViewPr>
      <p:cViewPr varScale="1">
        <p:scale>
          <a:sx n="69" d="100"/>
          <a:sy n="69" d="100"/>
        </p:scale>
        <p:origin x="-11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6326E-AC74-4BB1-B2AE-D0FB50A1ACDA}" type="datetimeFigureOut">
              <a:rPr lang="en-US" smtClean="0"/>
              <a:pPr/>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8D992-5D82-4D89-BF57-CC926437EF0C}" type="slidenum">
              <a:rPr lang="en-US" smtClean="0"/>
              <a:pPr/>
              <a:t>‹#›</a:t>
            </a:fld>
            <a:endParaRPr lang="en-US"/>
          </a:p>
        </p:txBody>
      </p:sp>
    </p:spTree>
    <p:extLst>
      <p:ext uri="{BB962C8B-B14F-4D97-AF65-F5344CB8AC3E}">
        <p14:creationId xmlns:p14="http://schemas.microsoft.com/office/powerpoint/2010/main" xmlns="" val="326819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8D992-5D82-4D89-BF57-CC926437EF0C}"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8D992-5D82-4D89-BF57-CC926437EF0C}" type="slidenum">
              <a:rPr lang="en-US" smtClean="0"/>
              <a:pPr/>
              <a:t>69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8D992-5D82-4D89-BF57-CC926437EF0C}" type="slidenum">
              <a:rPr lang="en-US" smtClean="0"/>
              <a:pPr/>
              <a:t>75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E4B89A2-EDF0-44DE-BAF9-8EF8DB08B239}" type="datetimeFigureOut">
              <a:rPr lang="en-US" smtClean="0"/>
              <a:pPr/>
              <a:t>5/6/2020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B9ADA2-1994-4E99-8EBA-4F0F9F7E22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E4B89A2-EDF0-44DE-BAF9-8EF8DB08B239}" type="datetimeFigureOut">
              <a:rPr lang="en-US" smtClean="0"/>
              <a:pPr/>
              <a:t>5/6/2020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B9ADA2-1994-4E99-8EBA-4F0F9F7E22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E4B89A2-EDF0-44DE-BAF9-8EF8DB08B239}" type="datetimeFigureOut">
              <a:rPr lang="en-US" smtClean="0"/>
              <a:pPr/>
              <a:t>5/6/2020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B9ADA2-1994-4E99-8EBA-4F0F9F7E22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E4B89A2-EDF0-44DE-BAF9-8EF8DB08B239}" type="datetimeFigureOut">
              <a:rPr lang="en-US" smtClean="0"/>
              <a:pPr/>
              <a:t>5/6/2020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B9ADA2-1994-4E99-8EBA-4F0F9F7E22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E4B89A2-EDF0-44DE-BAF9-8EF8DB08B239}" type="datetimeFigureOut">
              <a:rPr lang="en-US" smtClean="0"/>
              <a:pPr/>
              <a:t>5/6/2020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B9ADA2-1994-4E99-8EBA-4F0F9F7E22B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E4B89A2-EDF0-44DE-BAF9-8EF8DB08B239}" type="datetimeFigureOut">
              <a:rPr lang="en-US" smtClean="0"/>
              <a:pPr/>
              <a:t>5/6/2020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B9ADA2-1994-4E99-8EBA-4F0F9F7E22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Tapan_Sinh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file:///D:\script\main\art.asp?articlekey=729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D:\script\main\art.asp?articlekey=1241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file:///D:\script\main\art.asp?articlekey=729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file:///D:\script\main\art.asp%3farticlekey=3130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en.wikipedia.org/wiki/Gardnerella_vaginali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3400"/>
            <a:ext cx="6096000" cy="2895600"/>
          </a:xfrm>
        </p:spPr>
        <p:txBody>
          <a:bodyPr>
            <a:normAutofit/>
          </a:bodyPr>
          <a:lstStyle/>
          <a:p>
            <a:pPr algn="ctr"/>
            <a:r>
              <a:rPr lang="en-US" dirty="0" smtClean="0">
                <a:solidFill>
                  <a:srgbClr val="FFFF00"/>
                </a:solidFill>
              </a:rPr>
              <a:t>REPRODUCTIVE HEALTH PROBLEMS AND STRATEGIES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2400" y="304800"/>
            <a:ext cx="7696200" cy="6400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1.NATURAL METHODS: AVOIDS MEETING OF SPERM &amp; OVUM. </a:t>
            </a:r>
          </a:p>
          <a:p>
            <a:pPr algn="just"/>
            <a:r>
              <a:rPr lang="en-US" dirty="0" smtClean="0"/>
              <a:t>This method includes</a:t>
            </a:r>
          </a:p>
          <a:p>
            <a:pPr algn="just"/>
            <a:r>
              <a:rPr lang="en-US" b="1" dirty="0" err="1" smtClean="0"/>
              <a:t>A.Periodic</a:t>
            </a:r>
            <a:r>
              <a:rPr lang="en-US" b="1" dirty="0" smtClean="0"/>
              <a:t> abstinence</a:t>
            </a:r>
            <a:r>
              <a:rPr lang="en-US" dirty="0" smtClean="0"/>
              <a:t> - avoid coitus from day 10 – 17 of menstrual cycle when ovulation is expected. because chances of fertility is very high during this period, hence known as fertile period. </a:t>
            </a:r>
          </a:p>
          <a:p>
            <a:pPr algn="just"/>
            <a:r>
              <a:rPr lang="en-US" b="1" dirty="0" err="1" smtClean="0"/>
              <a:t>B.Withdrawal</a:t>
            </a:r>
            <a:r>
              <a:rPr lang="en-US" b="1" dirty="0" smtClean="0"/>
              <a:t> or coitus </a:t>
            </a:r>
            <a:r>
              <a:rPr lang="en-US" b="1" dirty="0" err="1" smtClean="0"/>
              <a:t>interuptus</a:t>
            </a:r>
            <a:r>
              <a:rPr lang="en-US" dirty="0" smtClean="0"/>
              <a:t> - male partner withdraws his penis from vagina before ejaculation avoiding insemination of sperms </a:t>
            </a:r>
          </a:p>
          <a:p>
            <a:pPr algn="just"/>
            <a:endParaRPr lang="en-US" dirty="0" smtClean="0"/>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b="1" dirty="0" err="1" smtClean="0"/>
              <a:t>C.Lactational</a:t>
            </a:r>
            <a:r>
              <a:rPr lang="en-US" b="1" dirty="0" smtClean="0"/>
              <a:t> amenorrhea</a:t>
            </a:r>
            <a:r>
              <a:rPr lang="en-US" dirty="0" smtClean="0"/>
              <a:t>-absence of menstrual cycle during first six months of intense </a:t>
            </a:r>
            <a:r>
              <a:rPr lang="en-US" dirty="0" err="1" smtClean="0"/>
              <a:t>lactational</a:t>
            </a:r>
            <a:r>
              <a:rPr lang="en-US" dirty="0" smtClean="0"/>
              <a:t> period.</a:t>
            </a:r>
          </a:p>
          <a:p>
            <a:pPr algn="just"/>
            <a:r>
              <a:rPr lang="en-US" b="1" dirty="0" smtClean="0"/>
              <a:t>2.BARRIER METHODS:</a:t>
            </a:r>
          </a:p>
          <a:p>
            <a:pPr algn="just"/>
            <a:r>
              <a:rPr lang="en-US" b="1" dirty="0" smtClean="0"/>
              <a:t>A.CONDOMS</a:t>
            </a:r>
            <a:r>
              <a:rPr lang="en-US" dirty="0" smtClean="0"/>
              <a:t> - thin rubber used to cover penis in male or vagina &amp; cervix in females. </a:t>
            </a:r>
          </a:p>
          <a:p>
            <a:pPr algn="just"/>
            <a:r>
              <a:rPr lang="en-US" dirty="0" smtClean="0"/>
              <a:t>B. </a:t>
            </a:r>
            <a:r>
              <a:rPr lang="en-US" b="1" dirty="0" smtClean="0"/>
              <a:t>DIAPHRAGMS, CERVICAL CAPS &amp; VALUTS</a:t>
            </a:r>
            <a:r>
              <a:rPr lang="en-US" dirty="0" smtClean="0"/>
              <a:t> are all barriers for females to cover cervix during coitus. </a:t>
            </a:r>
          </a:p>
          <a:p>
            <a:pPr algn="just"/>
            <a:endParaRPr lang="en-US" dirty="0" smtClean="0"/>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 tools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19684"/>
            <a:ext cx="7239000" cy="482671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86200" y="381000"/>
            <a:ext cx="4191000" cy="3276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52400" y="457200"/>
            <a:ext cx="3810000" cy="4419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BARRIER METHODS:</a:t>
            </a:r>
            <a:endParaRPr lang="en-US" dirty="0"/>
          </a:p>
        </p:txBody>
      </p:sp>
      <p:sp>
        <p:nvSpPr>
          <p:cNvPr id="3" name="Content Placeholder 2"/>
          <p:cNvSpPr>
            <a:spLocks noGrp="1"/>
          </p:cNvSpPr>
          <p:nvPr>
            <p:ph idx="1"/>
          </p:nvPr>
        </p:nvSpPr>
        <p:spPr/>
        <p:txBody>
          <a:bodyPr/>
          <a:lstStyle/>
          <a:p>
            <a:r>
              <a:rPr lang="en-US" dirty="0" smtClean="0"/>
              <a:t>1. They are disposable. </a:t>
            </a:r>
          </a:p>
          <a:p>
            <a:r>
              <a:rPr lang="en-US" dirty="0" smtClean="0"/>
              <a:t>2. They can be self –inserted. </a:t>
            </a:r>
          </a:p>
          <a:p>
            <a:r>
              <a:rPr lang="en-US" dirty="0" smtClean="0"/>
              <a:t>3. They are reusable. </a:t>
            </a:r>
          </a:p>
          <a:p>
            <a:r>
              <a:rPr lang="en-US" dirty="0" smtClean="0"/>
              <a:t>4. Prevents conception by blocking entry of sperm thru cervix.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INTRA UTERINE DEVICES (IUD’S):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Devices inserted by doctors or nurses in uterus thru vagina. It includes</a:t>
            </a:r>
          </a:p>
          <a:p>
            <a:pPr algn="just"/>
            <a:r>
              <a:rPr lang="fr-FR" dirty="0" smtClean="0"/>
              <a:t>CU T, CU7, MULTILOAD 375, LIPPES LOOP.</a:t>
            </a:r>
          </a:p>
          <a:p>
            <a:pPr algn="just"/>
            <a:r>
              <a:rPr lang="en-US" dirty="0" smtClean="0"/>
              <a:t>Cu ions released suppress sperm motility &amp; fertilizing capacity of sperms. </a:t>
            </a:r>
          </a:p>
          <a:p>
            <a:pPr algn="just"/>
            <a:r>
              <a:rPr lang="en-US" dirty="0" smtClean="0"/>
              <a:t> Hormone releasing  IUDs(</a:t>
            </a:r>
            <a:r>
              <a:rPr lang="en-US" dirty="0" err="1" smtClean="0"/>
              <a:t>Progestasert</a:t>
            </a:r>
            <a:r>
              <a:rPr lang="en-US" dirty="0" smtClean="0"/>
              <a:t>, LNG-20) makes the uterus unsuitable for implantation.</a:t>
            </a:r>
          </a:p>
          <a:p>
            <a:pPr algn="just"/>
            <a:r>
              <a:rPr lang="en-US" dirty="0" smtClean="0"/>
              <a:t>IUDs increase </a:t>
            </a:r>
            <a:r>
              <a:rPr lang="en-US" dirty="0" err="1" smtClean="0"/>
              <a:t>phagocytosis</a:t>
            </a:r>
            <a:r>
              <a:rPr lang="en-US" dirty="0" smtClean="0"/>
              <a:t> of sperms within the uterus.</a:t>
            </a:r>
          </a:p>
          <a:p>
            <a:pPr algn="just"/>
            <a:r>
              <a:rPr lang="en-US" dirty="0" smtClean="0"/>
              <a:t> The hormone releasing IUDs, in addition, make the uterus unsuitable for implantation and the cervix hostile to the sperms. </a:t>
            </a:r>
          </a:p>
          <a:p>
            <a:pPr algn="just"/>
            <a:endParaRPr lang="en-US" dirty="0" smtClean="0"/>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304800"/>
            <a:ext cx="7620000" cy="6400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 y="152400"/>
            <a:ext cx="7620000" cy="23812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28600" y="2713037"/>
            <a:ext cx="7543800" cy="36877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705600" cy="838200"/>
          </a:xfrm>
        </p:spPr>
        <p:txBody>
          <a:bodyPr>
            <a:normAutofit/>
          </a:bodyPr>
          <a:lstStyle/>
          <a:p>
            <a:r>
              <a:rPr lang="en-US" dirty="0" smtClean="0">
                <a:solidFill>
                  <a:srgbClr val="FFFF00"/>
                </a:solidFill>
              </a:rPr>
              <a:t>REPRODUCTIVE HEALTH</a:t>
            </a:r>
            <a:endParaRPr lang="en-US" dirty="0"/>
          </a:p>
        </p:txBody>
      </p:sp>
      <p:sp>
        <p:nvSpPr>
          <p:cNvPr id="3" name="Content Placeholder 2"/>
          <p:cNvSpPr>
            <a:spLocks noGrp="1"/>
          </p:cNvSpPr>
          <p:nvPr>
            <p:ph idx="1"/>
          </p:nvPr>
        </p:nvSpPr>
        <p:spPr>
          <a:xfrm>
            <a:off x="457200" y="1676400"/>
            <a:ext cx="7239000" cy="4846320"/>
          </a:xfrm>
        </p:spPr>
        <p:txBody>
          <a:bodyPr/>
          <a:lstStyle/>
          <a:p>
            <a:pPr algn="just"/>
            <a:endParaRPr lang="en-US" dirty="0" smtClean="0">
              <a:solidFill>
                <a:srgbClr val="FF0000"/>
              </a:solidFill>
            </a:endParaRPr>
          </a:p>
          <a:p>
            <a:pPr algn="just">
              <a:buNone/>
            </a:pPr>
            <a:r>
              <a:rPr lang="en-US" dirty="0" smtClean="0">
                <a:solidFill>
                  <a:srgbClr val="FF0000"/>
                </a:solidFill>
              </a:rPr>
              <a:t>According to WHO , “ It means a total well </a:t>
            </a:r>
          </a:p>
          <a:p>
            <a:pPr algn="just">
              <a:buNone/>
            </a:pPr>
            <a:r>
              <a:rPr lang="en-US" dirty="0" smtClean="0">
                <a:solidFill>
                  <a:srgbClr val="FF0000"/>
                </a:solidFill>
              </a:rPr>
              <a:t>being in all aspects of reproduction  :</a:t>
            </a:r>
          </a:p>
          <a:p>
            <a:pPr algn="just">
              <a:buNone/>
            </a:pPr>
            <a:r>
              <a:rPr lang="en-US" dirty="0" smtClean="0">
                <a:solidFill>
                  <a:srgbClr val="FF0000"/>
                </a:solidFill>
              </a:rPr>
              <a:t>  physical ,emotional, behavioral &amp; social.”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PILLS: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Pills are taken daily for 21 days. </a:t>
            </a:r>
          </a:p>
          <a:p>
            <a:pPr algn="just"/>
            <a:r>
              <a:rPr lang="en-US" dirty="0" smtClean="0"/>
              <a:t>They are very effective with less side effects. </a:t>
            </a:r>
          </a:p>
          <a:p>
            <a:pPr algn="just"/>
            <a:r>
              <a:rPr lang="en-US" dirty="0" err="1" smtClean="0"/>
              <a:t>Saheli</a:t>
            </a:r>
            <a:r>
              <a:rPr lang="en-US" dirty="0" smtClean="0"/>
              <a:t> - new oral contraceptive contains a non-steroidal preparation. </a:t>
            </a:r>
          </a:p>
          <a:p>
            <a:pPr algn="just"/>
            <a:r>
              <a:rPr lang="en-US" dirty="0" smtClean="0"/>
              <a:t>It is a ‘once a week ‘pill with high contraceptive value. </a:t>
            </a:r>
          </a:p>
          <a:p>
            <a:pPr algn="just"/>
            <a:r>
              <a:rPr lang="en-US" dirty="0" smtClean="0"/>
              <a:t>Injection or implantation of progesterone /estrogen under the skin. </a:t>
            </a:r>
          </a:p>
          <a:p>
            <a:pPr algn="just"/>
            <a:r>
              <a:rPr lang="en-US" dirty="0" smtClean="0"/>
              <a:t>They inhibit ovulation and implantation as well as alter the quality of cervical mucus to prevent/ retard entry of sperms. </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lnSpcReduction="10000"/>
          </a:bodyPr>
          <a:lstStyle/>
          <a:p>
            <a:pPr algn="just"/>
            <a:r>
              <a:rPr lang="en-US" dirty="0" err="1" smtClean="0"/>
              <a:t>Progestogens</a:t>
            </a:r>
            <a:r>
              <a:rPr lang="en-US" dirty="0" smtClean="0"/>
              <a:t> alone or in combination with estrogen can also be used by females as injections or implants under the skin.</a:t>
            </a:r>
          </a:p>
          <a:p>
            <a:pPr algn="just"/>
            <a:r>
              <a:rPr lang="en-US" dirty="0" smtClean="0"/>
              <a:t>Their mode of action is similar to that of pills and their effective periods are much longer.</a:t>
            </a:r>
          </a:p>
          <a:p>
            <a:pPr algn="just"/>
            <a:r>
              <a:rPr lang="en-US" dirty="0" smtClean="0"/>
              <a:t> Administration of </a:t>
            </a:r>
            <a:r>
              <a:rPr lang="en-US" dirty="0" err="1" smtClean="0"/>
              <a:t>progestogens</a:t>
            </a:r>
            <a:r>
              <a:rPr lang="en-US" dirty="0" smtClean="0"/>
              <a:t> or </a:t>
            </a:r>
            <a:r>
              <a:rPr lang="en-US" dirty="0" err="1" smtClean="0"/>
              <a:t>progestogen</a:t>
            </a:r>
            <a:r>
              <a:rPr lang="en-US" dirty="0" smtClean="0"/>
              <a:t>-estrogen combinations or IUDs within 72 hours of coitus.</a:t>
            </a:r>
          </a:p>
          <a:p>
            <a:pPr algn="just"/>
            <a:r>
              <a:rPr lang="en-US" dirty="0" smtClean="0"/>
              <a:t>Very effective as emergency contraceptives as they could be used to avoid possible pregnancy due to rape or casual unprotected intercourse.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152400" y="955675"/>
            <a:ext cx="7970838" cy="49879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METHOD:</a:t>
            </a:r>
            <a:endParaRPr lang="en-US" dirty="0"/>
          </a:p>
        </p:txBody>
      </p:sp>
      <p:sp>
        <p:nvSpPr>
          <p:cNvPr id="3" name="Content Placeholder 2"/>
          <p:cNvSpPr>
            <a:spLocks noGrp="1"/>
          </p:cNvSpPr>
          <p:nvPr>
            <p:ph idx="1"/>
          </p:nvPr>
        </p:nvSpPr>
        <p:spPr/>
        <p:txBody>
          <a:bodyPr>
            <a:normAutofit/>
          </a:bodyPr>
          <a:lstStyle/>
          <a:p>
            <a:pPr algn="just"/>
            <a:r>
              <a:rPr lang="en-US" dirty="0" smtClean="0"/>
              <a:t>This method is also called as </a:t>
            </a:r>
            <a:r>
              <a:rPr lang="en-US" dirty="0" err="1" smtClean="0"/>
              <a:t>sterilisation</a:t>
            </a:r>
            <a:r>
              <a:rPr lang="en-US" dirty="0" smtClean="0"/>
              <a:t>. </a:t>
            </a:r>
          </a:p>
          <a:p>
            <a:pPr algn="just"/>
            <a:r>
              <a:rPr lang="en-US" dirty="0" smtClean="0"/>
              <a:t>It is advisable for male/female partner as a terminal method to prevent any more pregnancies. </a:t>
            </a:r>
          </a:p>
          <a:p>
            <a:pPr algn="just"/>
            <a:r>
              <a:rPr lang="en-US" dirty="0" smtClean="0"/>
              <a:t>In male, they’re called vasectomy, where the vas deferens is cut or tied. </a:t>
            </a:r>
          </a:p>
          <a:p>
            <a:pPr algn="just"/>
            <a:r>
              <a:rPr lang="en-US" dirty="0" smtClean="0"/>
              <a:t>In female, it is called </a:t>
            </a:r>
            <a:r>
              <a:rPr lang="en-US" dirty="0" err="1" smtClean="0"/>
              <a:t>tubectomy</a:t>
            </a:r>
            <a:r>
              <a:rPr lang="en-US" dirty="0" smtClean="0"/>
              <a:t>, where a small part of the fallopian tube is cut or tied up. </a:t>
            </a:r>
          </a:p>
          <a:p>
            <a:pPr algn="just"/>
            <a:r>
              <a:rPr lang="en-US" dirty="0" smtClean="0"/>
              <a:t>This method is highly effective but their reversibility is very poor. </a:t>
            </a:r>
          </a:p>
          <a:p>
            <a:pPr algn="just"/>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vesectomy</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457200" y="1600200"/>
            <a:ext cx="7239000" cy="4953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tubectomy</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457200" y="2067768"/>
            <a:ext cx="7239000" cy="393055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y UNWANTED 72 0.75MG TABLET - Apollo Pharmacy."/>
          <p:cNvPicPr>
            <a:picLocks noChangeAspect="1" noChangeArrowheads="1"/>
          </p:cNvPicPr>
          <p:nvPr/>
        </p:nvPicPr>
        <p:blipFill>
          <a:blip r:embed="rId2"/>
          <a:srcRect/>
          <a:stretch>
            <a:fillRect/>
          </a:stretch>
        </p:blipFill>
        <p:spPr bwMode="auto">
          <a:xfrm>
            <a:off x="384175" y="533400"/>
            <a:ext cx="7312025" cy="5867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 OF CONTRACEPTIVE METHOD:</a:t>
            </a:r>
            <a:endParaRPr lang="en-US" dirty="0"/>
          </a:p>
        </p:txBody>
      </p:sp>
      <p:sp>
        <p:nvSpPr>
          <p:cNvPr id="3" name="Content Placeholder 2"/>
          <p:cNvSpPr>
            <a:spLocks noGrp="1"/>
          </p:cNvSpPr>
          <p:nvPr>
            <p:ph idx="1"/>
          </p:nvPr>
        </p:nvSpPr>
        <p:spPr/>
        <p:txBody>
          <a:bodyPr/>
          <a:lstStyle/>
          <a:p>
            <a:pPr algn="just"/>
            <a:r>
              <a:rPr lang="en-US" dirty="0" smtClean="0"/>
              <a:t>It is very important that the selection of contraceptive method should be taken under the consultation of the doctors. </a:t>
            </a:r>
          </a:p>
          <a:p>
            <a:pPr algn="just"/>
            <a:r>
              <a:rPr lang="en-US" dirty="0" smtClean="0"/>
              <a:t>However, their possible ill-effects like nausea, abdominal pain, breakthrough bleeding, irregular menstrual bleeding or even breast cancer.</a:t>
            </a:r>
          </a:p>
          <a:p>
            <a:pPr algn="just"/>
            <a:r>
              <a:rPr lang="en-US" dirty="0" smtClean="0"/>
              <a:t> </a:t>
            </a:r>
            <a:r>
              <a:rPr lang="en-US" dirty="0" smtClean="0"/>
              <a:t>These </a:t>
            </a:r>
            <a:r>
              <a:rPr lang="en-US" dirty="0" smtClean="0"/>
              <a:t>symptoms should not be totally ignored.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MTP?</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Intentional or voluntary termination of pregnancy before full term is called medical termination of pregnancy (MTP) or induced abortion. </a:t>
            </a:r>
          </a:p>
          <a:p>
            <a:r>
              <a:rPr lang="en-US" dirty="0" smtClean="0"/>
              <a:t>Government of India </a:t>
            </a:r>
            <a:r>
              <a:rPr lang="en-US" dirty="0" err="1" smtClean="0"/>
              <a:t>legalised</a:t>
            </a:r>
            <a:r>
              <a:rPr lang="en-US" dirty="0" smtClean="0"/>
              <a:t> MTP in 1971 with some strict conditions to avoid its misuse. </a:t>
            </a:r>
          </a:p>
          <a:p>
            <a:pPr algn="just"/>
            <a:r>
              <a:rPr lang="en-US" b="1" dirty="0" smtClean="0"/>
              <a:t>WHY MTP? </a:t>
            </a:r>
          </a:p>
          <a:p>
            <a:pPr algn="just"/>
            <a:r>
              <a:rPr lang="en-US" dirty="0" smtClean="0"/>
              <a:t>MTP is done to get rid of unwanted pregnancies due to casual unprotected intercourse or failure of the contraceptive used during coitus or rape. </a:t>
            </a:r>
          </a:p>
          <a:p>
            <a:pPr algn="just"/>
            <a:r>
              <a:rPr lang="en-US" dirty="0" smtClean="0"/>
              <a:t>MTPs are also essential in certain cases where continuation in pregnancy could be harmful or even fatal to the mother or to the </a:t>
            </a:r>
            <a:r>
              <a:rPr lang="en-US" dirty="0" err="1" smtClean="0"/>
              <a:t>foetus</a:t>
            </a:r>
            <a:r>
              <a:rPr lang="en-US" dirty="0" smtClean="0"/>
              <a:t> or both. </a:t>
            </a:r>
          </a:p>
          <a:p>
            <a:r>
              <a:rPr lang="en-US" dirty="0" smtClean="0"/>
              <a:t>MTPs are  safe during the first trimester, i.e., </a:t>
            </a:r>
            <a:r>
              <a:rPr lang="en-US" dirty="0" err="1" smtClean="0"/>
              <a:t>upto</a:t>
            </a:r>
            <a:r>
              <a:rPr lang="en-US" dirty="0" smtClean="0"/>
              <a:t>  12 weeks of pregnancy. Second trimester abortions are much more riskier.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325562"/>
          </a:xfrm>
        </p:spPr>
        <p:txBody>
          <a:bodyPr>
            <a:normAutofit/>
          </a:bodyPr>
          <a:lstStyle/>
          <a:p>
            <a:r>
              <a:rPr lang="en-US" sz="2800" dirty="0" smtClean="0"/>
              <a:t>      TERMS RELATED TO </a:t>
            </a:r>
            <a:r>
              <a:rPr lang="en-US" sz="2800" dirty="0" smtClean="0"/>
              <a:t>REPRODUCTIVE HEALTH</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143000"/>
            <a:ext cx="8229600" cy="5287963"/>
          </a:xfrm>
        </p:spPr>
        <p:txBody>
          <a:bodyPr/>
          <a:lstStyle/>
          <a:p>
            <a:r>
              <a:rPr lang="en-US" dirty="0" smtClean="0">
                <a:solidFill>
                  <a:schemeClr val="tx2"/>
                </a:solidFill>
              </a:rPr>
              <a:t>AMNIOCENTESIS</a:t>
            </a:r>
          </a:p>
          <a:p>
            <a:r>
              <a:rPr lang="en-US" dirty="0" smtClean="0">
                <a:solidFill>
                  <a:schemeClr val="tx2"/>
                </a:solidFill>
              </a:rPr>
              <a:t>CONTRACEPTION</a:t>
            </a:r>
          </a:p>
          <a:p>
            <a:r>
              <a:rPr lang="en-US" dirty="0" smtClean="0">
                <a:solidFill>
                  <a:schemeClr val="tx2"/>
                </a:solidFill>
              </a:rPr>
              <a:t>MTP</a:t>
            </a:r>
          </a:p>
          <a:p>
            <a:r>
              <a:rPr lang="en-US" dirty="0" smtClean="0">
                <a:solidFill>
                  <a:schemeClr val="tx2"/>
                </a:solidFill>
              </a:rPr>
              <a:t>STDs</a:t>
            </a:r>
          </a:p>
          <a:p>
            <a:r>
              <a:rPr lang="en-US" dirty="0" smtClean="0">
                <a:solidFill>
                  <a:schemeClr val="tx2"/>
                </a:solidFill>
              </a:rPr>
              <a:t>INFERTILITY</a:t>
            </a:r>
          </a:p>
          <a:p>
            <a:endParaRPr lang="en-US" dirty="0" smtClean="0">
              <a:solidFill>
                <a:schemeClr val="tx2"/>
              </a:solidFill>
            </a:endParaRPr>
          </a:p>
          <a:p>
            <a:pPr>
              <a:buFont typeface="Wingdings" pitchFamily="2" charset="2"/>
              <a:buChar char="q"/>
            </a:pPr>
            <a:endParaRPr lang="en-US" dirty="0" smtClean="0">
              <a:solidFill>
                <a:schemeClr val="tx2"/>
              </a:solidFill>
            </a:endParaRPr>
          </a:p>
          <a:p>
            <a:pPr>
              <a:buFont typeface="Wingdings" pitchFamily="2" charset="2"/>
              <a:buChar char="q"/>
            </a:pPr>
            <a:endParaRPr lang="en-US" dirty="0" smtClean="0">
              <a:solidFill>
                <a:schemeClr val="tx2"/>
              </a:solidFill>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infertility?</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Most experts define infertility as not being able to get pregnant after at least one year of trying. Women who are able to get pregnant but then have repeat miscarriages are also said to be infertile. </a:t>
            </a:r>
          </a:p>
          <a:p>
            <a:pPr algn="just"/>
            <a:r>
              <a:rPr lang="en-US" dirty="0" smtClean="0"/>
              <a:t>Pregnancy is the result of a complex chain of events. In order to get pregnant: </a:t>
            </a:r>
          </a:p>
          <a:p>
            <a:pPr lvl="0" algn="just"/>
            <a:r>
              <a:rPr lang="en-US" dirty="0" smtClean="0"/>
              <a:t>A woman must release an egg from one of her ovaries (ovulation). </a:t>
            </a:r>
          </a:p>
          <a:p>
            <a:pPr lvl="0" algn="just"/>
            <a:r>
              <a:rPr lang="en-US" dirty="0" smtClean="0"/>
              <a:t>The egg must go through a fallopian</a:t>
            </a:r>
            <a:r>
              <a:rPr lang="en-US" u="sng" dirty="0" smtClean="0"/>
              <a:t> </a:t>
            </a:r>
            <a:r>
              <a:rPr lang="en-US" dirty="0" smtClean="0"/>
              <a:t>tube toward the uterus (womb). </a:t>
            </a:r>
          </a:p>
          <a:p>
            <a:pPr lvl="0" algn="just"/>
            <a:r>
              <a:rPr lang="en-US" dirty="0" smtClean="0"/>
              <a:t>A man's sperm must join with (fertilize) the egg along the way. </a:t>
            </a:r>
          </a:p>
          <a:p>
            <a:pPr lvl="0" algn="just"/>
            <a:r>
              <a:rPr lang="en-US" dirty="0" smtClean="0"/>
              <a:t>The fertilized egg must attach to the inside of the uterus (implantation).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600200"/>
          </a:xfrm>
        </p:spPr>
        <p:txBody>
          <a:bodyPr>
            <a:normAutofit fontScale="90000"/>
          </a:bodyPr>
          <a:lstStyle/>
          <a:p>
            <a:r>
              <a:rPr lang="en-US" dirty="0" smtClean="0"/>
              <a:t>What is assisted reproductive technology (ART)?</a:t>
            </a:r>
            <a:br>
              <a:rPr lang="en-US" dirty="0" smtClean="0"/>
            </a:br>
            <a:endParaRPr lang="en-US" dirty="0"/>
          </a:p>
        </p:txBody>
      </p:sp>
      <p:sp>
        <p:nvSpPr>
          <p:cNvPr id="3" name="Content Placeholder 2"/>
          <p:cNvSpPr>
            <a:spLocks noGrp="1"/>
          </p:cNvSpPr>
          <p:nvPr>
            <p:ph idx="1"/>
          </p:nvPr>
        </p:nvSpPr>
        <p:spPr>
          <a:xfrm>
            <a:off x="457200" y="1609416"/>
            <a:ext cx="7543800" cy="5248584"/>
          </a:xfrm>
        </p:spPr>
        <p:txBody>
          <a:bodyPr/>
          <a:lstStyle/>
          <a:p>
            <a:r>
              <a:rPr lang="en-US" dirty="0" smtClean="0"/>
              <a:t>Assisted reproductive technology (ART) is a term that describes several different methods used to help infertile couples. </a:t>
            </a:r>
          </a:p>
          <a:p>
            <a:r>
              <a:rPr lang="en-US" dirty="0" smtClean="0"/>
              <a:t>ART involves removing eggs from a woman's body, mixing them with sperm in the laboratory and putting the embryos back into a woman's body.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iui fertilization"/>
          <p:cNvPicPr>
            <a:picLocks noChangeAspect="1" noChangeArrowheads="1"/>
          </p:cNvPicPr>
          <p:nvPr/>
        </p:nvPicPr>
        <p:blipFill>
          <a:blip r:embed="rId2"/>
          <a:srcRect/>
          <a:stretch>
            <a:fillRect/>
          </a:stretch>
        </p:blipFill>
        <p:spPr bwMode="auto">
          <a:xfrm>
            <a:off x="155574" y="609600"/>
            <a:ext cx="7616825" cy="533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554162"/>
          </a:xfrm>
        </p:spPr>
        <p:txBody>
          <a:bodyPr>
            <a:normAutofit fontScale="90000"/>
          </a:bodyPr>
          <a:lstStyle/>
          <a:p>
            <a:r>
              <a:rPr lang="en-US" dirty="0" smtClean="0"/>
              <a:t>                             ART </a:t>
            </a:r>
            <a:br>
              <a:rPr lang="en-US" dirty="0" smtClean="0"/>
            </a:br>
            <a:r>
              <a:rPr lang="en-US" dirty="0" smtClean="0"/>
              <a:t>(ASSISTED REPRODUCTIVE TECHNOLOGY  )</a:t>
            </a:r>
            <a:endParaRPr lang="en-US" dirty="0"/>
          </a:p>
        </p:txBody>
      </p:sp>
      <p:sp>
        <p:nvSpPr>
          <p:cNvPr id="3" name="Content Placeholder 2"/>
          <p:cNvSpPr>
            <a:spLocks noGrp="1"/>
          </p:cNvSpPr>
          <p:nvPr>
            <p:ph idx="1"/>
          </p:nvPr>
        </p:nvSpPr>
        <p:spPr>
          <a:xfrm>
            <a:off x="457200" y="2057400"/>
            <a:ext cx="8229600" cy="4068763"/>
          </a:xfrm>
        </p:spPr>
        <p:txBody>
          <a:bodyPr>
            <a:normAutofit lnSpcReduction="10000"/>
          </a:bodyPr>
          <a:lstStyle/>
          <a:p>
            <a:r>
              <a:rPr lang="en-US" dirty="0" smtClean="0">
                <a:solidFill>
                  <a:schemeClr val="tx2"/>
                </a:solidFill>
              </a:rPr>
              <a:t>IVF-ET: in vitro </a:t>
            </a:r>
            <a:r>
              <a:rPr lang="en-US" dirty="0" err="1" smtClean="0">
                <a:solidFill>
                  <a:schemeClr val="tx2"/>
                </a:solidFill>
              </a:rPr>
              <a:t>fertilisation</a:t>
            </a:r>
            <a:r>
              <a:rPr lang="en-US" dirty="0" smtClean="0">
                <a:solidFill>
                  <a:schemeClr val="tx2"/>
                </a:solidFill>
              </a:rPr>
              <a:t> and embryo transfer.</a:t>
            </a:r>
          </a:p>
          <a:p>
            <a:endParaRPr lang="en-US" dirty="0" smtClean="0">
              <a:solidFill>
                <a:schemeClr val="tx2"/>
              </a:solidFill>
            </a:endParaRPr>
          </a:p>
          <a:p>
            <a:r>
              <a:rPr lang="en-US" dirty="0" smtClean="0">
                <a:solidFill>
                  <a:schemeClr val="tx2"/>
                </a:solidFill>
              </a:rPr>
              <a:t>GIFT : gamete intra fallopian transfer</a:t>
            </a:r>
          </a:p>
          <a:p>
            <a:pPr>
              <a:buNone/>
            </a:pPr>
            <a:r>
              <a:rPr lang="en-US" dirty="0" smtClean="0">
                <a:solidFill>
                  <a:schemeClr val="tx2"/>
                </a:solidFill>
              </a:rPr>
              <a:t> </a:t>
            </a:r>
          </a:p>
          <a:p>
            <a:r>
              <a:rPr lang="en-US" dirty="0" smtClean="0">
                <a:solidFill>
                  <a:schemeClr val="tx2"/>
                </a:solidFill>
              </a:rPr>
              <a:t>ZIFT : zygote intra fallopian transfer</a:t>
            </a:r>
          </a:p>
          <a:p>
            <a:endParaRPr lang="en-US" dirty="0" smtClean="0">
              <a:solidFill>
                <a:schemeClr val="tx2"/>
              </a:solidFill>
            </a:endParaRPr>
          </a:p>
          <a:p>
            <a:r>
              <a:rPr lang="en-US" dirty="0" smtClean="0">
                <a:solidFill>
                  <a:schemeClr val="tx2"/>
                </a:solidFill>
              </a:rPr>
              <a:t>IUI:  intrauterine insemination</a:t>
            </a:r>
          </a:p>
          <a:p>
            <a:endParaRPr lang="en-US" dirty="0" smtClean="0">
              <a:solidFill>
                <a:schemeClr val="tx2"/>
              </a:solidFill>
            </a:endParaRPr>
          </a:p>
          <a:p>
            <a:r>
              <a:rPr lang="en-US" dirty="0" smtClean="0">
                <a:solidFill>
                  <a:srgbClr val="9966FF"/>
                </a:solidFill>
              </a:rPr>
              <a:t>ICSI : intra </a:t>
            </a:r>
            <a:r>
              <a:rPr lang="en-US" dirty="0" err="1" smtClean="0">
                <a:solidFill>
                  <a:srgbClr val="9966FF"/>
                </a:solidFill>
              </a:rPr>
              <a:t>cytoplasmic</a:t>
            </a:r>
            <a:r>
              <a:rPr lang="en-US" dirty="0" smtClean="0">
                <a:solidFill>
                  <a:srgbClr val="9966FF"/>
                </a:solidFill>
              </a:rPr>
              <a:t> sperm injection</a:t>
            </a:r>
          </a:p>
          <a:p>
            <a:endParaRPr lang="en-US" dirty="0" smtClean="0">
              <a:solidFill>
                <a:schemeClr val="tx2"/>
              </a:solidFill>
            </a:endParaRP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smtClean="0"/>
              <a:t>IVF</a:t>
            </a:r>
            <a:endParaRPr lang="en-US" dirty="0"/>
          </a:p>
        </p:txBody>
      </p:sp>
      <p:sp>
        <p:nvSpPr>
          <p:cNvPr id="3" name="Content Placeholder 2"/>
          <p:cNvSpPr>
            <a:spLocks noGrp="1"/>
          </p:cNvSpPr>
          <p:nvPr>
            <p:ph idx="1"/>
          </p:nvPr>
        </p:nvSpPr>
        <p:spPr>
          <a:xfrm>
            <a:off x="457200" y="1219200"/>
            <a:ext cx="7543800" cy="4846320"/>
          </a:xfrm>
        </p:spPr>
        <p:txBody>
          <a:bodyPr>
            <a:noAutofit/>
          </a:bodyPr>
          <a:lstStyle/>
          <a:p>
            <a:pPr algn="just"/>
            <a:r>
              <a:rPr lang="en-US" sz="2000" b="1" dirty="0" smtClean="0">
                <a:latin typeface="Arial" pitchFamily="34" charset="0"/>
                <a:cs typeface="Arial" pitchFamily="34" charset="0"/>
              </a:rPr>
              <a:t>Subhash </a:t>
            </a:r>
            <a:r>
              <a:rPr lang="en-US" sz="2000" b="1" dirty="0" err="1" smtClean="0">
                <a:latin typeface="Arial" pitchFamily="34" charset="0"/>
                <a:cs typeface="Arial" pitchFamily="34" charset="0"/>
              </a:rPr>
              <a:t>Mukhopadhyay</a:t>
            </a:r>
            <a:r>
              <a:rPr lang="en-US" sz="2000" b="1" dirty="0" smtClean="0">
                <a:latin typeface="Arial" pitchFamily="34" charset="0"/>
                <a:cs typeface="Arial" pitchFamily="34" charset="0"/>
              </a:rPr>
              <a:t> :(16 January 1931 – 19 June 1981) was a physician from Hazaribagh, Bihar (now in Jharkhand).</a:t>
            </a:r>
          </a:p>
          <a:p>
            <a:pPr algn="just"/>
            <a:r>
              <a:rPr lang="en-US" sz="2000" b="1" dirty="0" smtClean="0">
                <a:latin typeface="Arial" pitchFamily="34" charset="0"/>
                <a:cs typeface="Arial" pitchFamily="34" charset="0"/>
              </a:rPr>
              <a:t>India, who created the world's second and India's first child using in-vitro </a:t>
            </a:r>
            <a:r>
              <a:rPr lang="en-US" sz="2000" b="1" dirty="0" err="1" smtClean="0">
                <a:latin typeface="Arial" pitchFamily="34" charset="0"/>
                <a:cs typeface="Arial" pitchFamily="34" charset="0"/>
              </a:rPr>
              <a:t>fertilisation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Durga</a:t>
            </a:r>
            <a:r>
              <a:rPr lang="en-US" sz="2000" b="1" dirty="0" smtClean="0">
                <a:latin typeface="Arial" pitchFamily="34" charset="0"/>
                <a:cs typeface="Arial" pitchFamily="34" charset="0"/>
              </a:rPr>
              <a:t> who was born 67 days after the first IVF baby in United Kingdom. </a:t>
            </a:r>
          </a:p>
          <a:p>
            <a:pPr algn="just"/>
            <a:r>
              <a:rPr lang="en-US" sz="2000" b="1" dirty="0" smtClean="0">
                <a:latin typeface="Arial" pitchFamily="34" charset="0"/>
                <a:cs typeface="Arial" pitchFamily="34" charset="0"/>
              </a:rPr>
              <a:t>In 3 October 1978 </a:t>
            </a:r>
            <a:r>
              <a:rPr lang="en-US" sz="2000" b="1" dirty="0" err="1" smtClean="0">
                <a:latin typeface="Arial" pitchFamily="34" charset="0"/>
                <a:cs typeface="Arial" pitchFamily="34" charset="0"/>
              </a:rPr>
              <a:t>Kanupriya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Aggarwal</a:t>
            </a:r>
            <a:r>
              <a:rPr lang="en-US" sz="2000" b="1" dirty="0" smtClean="0">
                <a:latin typeface="Arial" pitchFamily="34" charset="0"/>
                <a:cs typeface="Arial" pitchFamily="34" charset="0"/>
              </a:rPr>
              <a:t> was Born.   </a:t>
            </a:r>
          </a:p>
          <a:p>
            <a:pPr algn="just"/>
            <a:r>
              <a:rPr lang="en-US" sz="2000" b="1" dirty="0" smtClean="0">
                <a:latin typeface="Arial" pitchFamily="34" charset="0"/>
                <a:cs typeface="Arial" pitchFamily="34" charset="0"/>
              </a:rPr>
              <a:t>Unfortunately, Dr. Subhash </a:t>
            </a:r>
            <a:r>
              <a:rPr lang="en-US" sz="2000" b="1" dirty="0" err="1" smtClean="0">
                <a:latin typeface="Arial" pitchFamily="34" charset="0"/>
                <a:cs typeface="Arial" pitchFamily="34" charset="0"/>
              </a:rPr>
              <a:t>Mukhopadhyay</a:t>
            </a:r>
            <a:r>
              <a:rPr lang="en-US" sz="2000" b="1" dirty="0" smtClean="0">
                <a:latin typeface="Arial" pitchFamily="34" charset="0"/>
                <a:cs typeface="Arial" pitchFamily="34" charset="0"/>
              </a:rPr>
              <a:t> was harassed by the state government, and not allowed to share his achievements with the international scientific community. </a:t>
            </a:r>
          </a:p>
          <a:p>
            <a:pPr algn="just"/>
            <a:r>
              <a:rPr lang="en-US" sz="2000" b="1" dirty="0" smtClean="0">
                <a:latin typeface="Arial" pitchFamily="34" charset="0"/>
                <a:cs typeface="Arial" pitchFamily="34" charset="0"/>
              </a:rPr>
              <a:t>He committed suicide on 19 June 1981.</a:t>
            </a:r>
          </a:p>
          <a:p>
            <a:pPr algn="just"/>
            <a:r>
              <a:rPr lang="en-US" sz="2000" b="1" dirty="0" smtClean="0">
                <a:latin typeface="Arial" pitchFamily="34" charset="0"/>
                <a:cs typeface="Arial" pitchFamily="34" charset="0"/>
              </a:rPr>
              <a:t>His life and death has been the subject of countless newspaper reviews and inspired the Hindi movie </a:t>
            </a:r>
            <a:r>
              <a:rPr lang="en-US" sz="2000" b="1" dirty="0" err="1" smtClean="0">
                <a:latin typeface="Arial" pitchFamily="34" charset="0"/>
                <a:cs typeface="Arial" pitchFamily="34" charset="0"/>
              </a:rPr>
              <a:t>Ek</a:t>
            </a:r>
            <a:r>
              <a:rPr lang="en-US" sz="2000" b="1" dirty="0" smtClean="0">
                <a:latin typeface="Arial" pitchFamily="34" charset="0"/>
                <a:cs typeface="Arial" pitchFamily="34" charset="0"/>
              </a:rPr>
              <a:t> Doctor </a:t>
            </a:r>
            <a:r>
              <a:rPr lang="en-US" sz="2000" b="1" dirty="0" err="1" smtClean="0">
                <a:latin typeface="Arial" pitchFamily="34" charset="0"/>
                <a:cs typeface="Arial" pitchFamily="34" charset="0"/>
              </a:rPr>
              <a:t>Ki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Maut</a:t>
            </a:r>
            <a:r>
              <a:rPr lang="en-US" sz="2000" b="1" dirty="0" smtClean="0">
                <a:latin typeface="Arial" pitchFamily="34" charset="0"/>
                <a:cs typeface="Arial" pitchFamily="34" charset="0"/>
              </a:rPr>
              <a:t> (Death of a physician), directed by </a:t>
            </a:r>
            <a:r>
              <a:rPr lang="en-US" sz="2000" b="1" dirty="0" err="1" smtClean="0">
                <a:latin typeface="Arial" pitchFamily="34" charset="0"/>
                <a:cs typeface="Arial" pitchFamily="34" charset="0"/>
                <a:hlinkClick r:id="rId2" tooltip="Tapan Sinha"/>
              </a:rPr>
              <a:t>Tapan</a:t>
            </a:r>
            <a:r>
              <a:rPr lang="en-US" sz="2000" b="1" dirty="0" smtClean="0">
                <a:latin typeface="Arial" pitchFamily="34" charset="0"/>
                <a:cs typeface="Arial" pitchFamily="34" charset="0"/>
                <a:hlinkClick r:id="rId2" tooltip="Tapan Sinha"/>
              </a:rPr>
              <a:t> </a:t>
            </a:r>
            <a:r>
              <a:rPr lang="en-US" sz="2000" b="1" dirty="0" err="1" smtClean="0">
                <a:latin typeface="Arial" pitchFamily="34" charset="0"/>
                <a:cs typeface="Arial" pitchFamily="34" charset="0"/>
                <a:hlinkClick r:id="rId2" tooltip="Tapan Sinha"/>
              </a:rPr>
              <a:t>Sinha</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 vitro fertilization"/>
          <p:cNvPicPr>
            <a:picLocks noChangeAspect="1" noChangeArrowheads="1"/>
          </p:cNvPicPr>
          <p:nvPr/>
        </p:nvPicPr>
        <p:blipFill>
          <a:blip r:embed="rId2"/>
          <a:srcRect/>
          <a:stretch>
            <a:fillRect/>
          </a:stretch>
        </p:blipFill>
        <p:spPr bwMode="auto">
          <a:xfrm>
            <a:off x="76200" y="0"/>
            <a:ext cx="7997826" cy="68579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01040"/>
          </a:xfrm>
        </p:spPr>
        <p:txBody>
          <a:bodyPr>
            <a:normAutofit/>
          </a:bodyPr>
          <a:lstStyle/>
          <a:p>
            <a:r>
              <a:rPr lang="en-US" u="sng" dirty="0" smtClean="0">
                <a:hlinkClick r:id="rId2"/>
              </a:rPr>
              <a:t>In vitro fertilization</a:t>
            </a:r>
            <a:r>
              <a:rPr lang="en-US" dirty="0" smtClean="0"/>
              <a:t> (IVF) </a:t>
            </a:r>
            <a:endParaRPr lang="en-US" dirty="0"/>
          </a:p>
        </p:txBody>
      </p:sp>
      <p:sp>
        <p:nvSpPr>
          <p:cNvPr id="3" name="Content Placeholder 2"/>
          <p:cNvSpPr>
            <a:spLocks noGrp="1"/>
          </p:cNvSpPr>
          <p:nvPr>
            <p:ph idx="1"/>
          </p:nvPr>
        </p:nvSpPr>
        <p:spPr>
          <a:xfrm>
            <a:off x="838200" y="1143000"/>
            <a:ext cx="7086600" cy="5029200"/>
          </a:xfrm>
        </p:spPr>
        <p:txBody>
          <a:bodyPr>
            <a:noAutofit/>
          </a:bodyPr>
          <a:lstStyle/>
          <a:p>
            <a:pPr lvl="0" algn="just"/>
            <a:r>
              <a:rPr lang="en-US" sz="2400" dirty="0" smtClean="0"/>
              <a:t>In vitro means </a:t>
            </a:r>
            <a:r>
              <a:rPr lang="en-US" sz="2400" u="sng" dirty="0" smtClean="0"/>
              <a:t>fertilization outside of the body</a:t>
            </a:r>
            <a:r>
              <a:rPr lang="en-US" sz="2400" dirty="0" smtClean="0"/>
              <a:t>. </a:t>
            </a:r>
          </a:p>
          <a:p>
            <a:pPr lvl="0" algn="just"/>
            <a:r>
              <a:rPr lang="en-US" sz="2400" dirty="0" smtClean="0"/>
              <a:t>It is often used when a woman's fallopian tubes are blocked or when a man produces too few sperm. </a:t>
            </a:r>
          </a:p>
          <a:p>
            <a:pPr lvl="0" algn="just"/>
            <a:r>
              <a:rPr lang="en-US" sz="2400" dirty="0" smtClean="0"/>
              <a:t>Doctors treat the woman with a drug that causes the ovaries to produce multiple eggs. </a:t>
            </a:r>
          </a:p>
          <a:p>
            <a:pPr lvl="0" algn="just"/>
            <a:r>
              <a:rPr lang="en-US" sz="2400" dirty="0" smtClean="0"/>
              <a:t>Once mature, the eggs are removed from the woman. </a:t>
            </a:r>
          </a:p>
          <a:p>
            <a:pPr lvl="0" algn="just"/>
            <a:r>
              <a:rPr lang="en-US" sz="2400" dirty="0" smtClean="0"/>
              <a:t>They are put in a dish in the lab along with the man's sperm for fertilization. </a:t>
            </a:r>
          </a:p>
          <a:p>
            <a:pPr lvl="0" algn="just"/>
            <a:r>
              <a:rPr lang="en-US" sz="2400" dirty="0" smtClean="0"/>
              <a:t>After 3 to 5 days, healthy embryos are implanted in the woman's uterus. </a:t>
            </a:r>
          </a:p>
          <a:p>
            <a:pPr algn="just"/>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924800" cy="1143000"/>
          </a:xfrm>
        </p:spPr>
        <p:txBody>
          <a:bodyPr>
            <a:normAutofit fontScale="90000"/>
          </a:bodyPr>
          <a:lstStyle/>
          <a:p>
            <a:r>
              <a:rPr lang="en-US" u="sng" dirty="0" smtClean="0">
                <a:hlinkClick r:id="rId2"/>
              </a:rPr>
              <a:t>Zygote </a:t>
            </a:r>
            <a:r>
              <a:rPr lang="en-US" u="sng" dirty="0" err="1" smtClean="0">
                <a:hlinkClick r:id="rId2"/>
              </a:rPr>
              <a:t>intrafallopian</a:t>
            </a:r>
            <a:r>
              <a:rPr lang="en-US" u="sng" dirty="0" smtClean="0">
                <a:hlinkClick r:id="rId2"/>
              </a:rPr>
              <a:t> transfer</a:t>
            </a:r>
            <a:r>
              <a:rPr lang="en-US" dirty="0" smtClean="0"/>
              <a:t> (ZIFT) </a:t>
            </a:r>
            <a:endParaRPr lang="en-US" dirty="0"/>
          </a:p>
        </p:txBody>
      </p:sp>
      <p:sp>
        <p:nvSpPr>
          <p:cNvPr id="4" name="Content Placeholder 3"/>
          <p:cNvSpPr>
            <a:spLocks noGrp="1"/>
          </p:cNvSpPr>
          <p:nvPr>
            <p:ph idx="1"/>
          </p:nvPr>
        </p:nvSpPr>
        <p:spPr/>
        <p:txBody>
          <a:bodyPr/>
          <a:lstStyle/>
          <a:p>
            <a:pPr lvl="0" algn="just"/>
            <a:r>
              <a:rPr lang="en-US" dirty="0" smtClean="0"/>
              <a:t>ZIFT or Tubal Embryo Transfer is similar to IVF. </a:t>
            </a:r>
          </a:p>
          <a:p>
            <a:pPr lvl="0" algn="just"/>
            <a:r>
              <a:rPr lang="en-US" dirty="0" smtClean="0"/>
              <a:t>Fertilization occurs in the laboratory. </a:t>
            </a:r>
          </a:p>
          <a:p>
            <a:pPr lvl="0" algn="just"/>
            <a:r>
              <a:rPr lang="en-US" dirty="0" smtClean="0"/>
              <a:t>Then the very young embryo is transferred to the fallopian tube instead of the uterus. </a:t>
            </a:r>
          </a:p>
          <a:p>
            <a:pPr algn="just"/>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zift fertilization"/>
          <p:cNvPicPr>
            <a:picLocks noChangeAspect="1" noChangeArrowheads="1"/>
          </p:cNvPicPr>
          <p:nvPr/>
        </p:nvPicPr>
        <p:blipFill>
          <a:blip r:embed="rId2"/>
          <a:srcRect/>
          <a:stretch>
            <a:fillRect/>
          </a:stretch>
        </p:blipFill>
        <p:spPr bwMode="auto">
          <a:xfrm>
            <a:off x="155575" y="495300"/>
            <a:ext cx="7845425" cy="61341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Gamete </a:t>
            </a:r>
            <a:r>
              <a:rPr lang="en-US" dirty="0" err="1" smtClean="0"/>
              <a:t>intrafallopian</a:t>
            </a:r>
            <a:r>
              <a:rPr lang="en-US" dirty="0" smtClean="0"/>
              <a:t> transfer (GIFT) </a:t>
            </a:r>
            <a:endParaRPr lang="en-US" dirty="0"/>
          </a:p>
        </p:txBody>
      </p:sp>
      <p:sp>
        <p:nvSpPr>
          <p:cNvPr id="3" name="Content Placeholder 2"/>
          <p:cNvSpPr>
            <a:spLocks noGrp="1"/>
          </p:cNvSpPr>
          <p:nvPr>
            <p:ph idx="1"/>
          </p:nvPr>
        </p:nvSpPr>
        <p:spPr/>
        <p:txBody>
          <a:bodyPr/>
          <a:lstStyle/>
          <a:p>
            <a:pPr lvl="0"/>
            <a:r>
              <a:rPr lang="en-US" dirty="0" smtClean="0"/>
              <a:t>IT involves transferring eggs and sperm into the woman's fallopian tube. </a:t>
            </a:r>
          </a:p>
          <a:p>
            <a:pPr lvl="0"/>
            <a:r>
              <a:rPr lang="en-US" dirty="0" smtClean="0"/>
              <a:t>So fertilization occurs in the woman's body.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Amniocentesis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Amniocentesis is a procedure in which amniotic fluid is removed from the uterus for testing or treatment. </a:t>
            </a:r>
          </a:p>
          <a:p>
            <a:pPr algn="just"/>
            <a:r>
              <a:rPr lang="en-US" dirty="0" smtClean="0"/>
              <a:t>Amniotic fluid is the fluid that surrounds and protects a baby during pregnancy. This fluid contains fetal cells and various proteins.</a:t>
            </a:r>
          </a:p>
          <a:p>
            <a:pPr algn="just"/>
            <a:r>
              <a:rPr lang="en-US" dirty="0" smtClean="0"/>
              <a:t>Although amniocentesis can provide valuable information about your baby's health, it's important to understand the risks of amniocentesis — and be prepared for the results.</a:t>
            </a:r>
          </a:p>
          <a:p>
            <a:r>
              <a:rPr lang="en-US" dirty="0" smtClean="0"/>
              <a:t>In 1930 Thomas Orville </a:t>
            </a:r>
            <a:r>
              <a:rPr lang="en-US" dirty="0" err="1" smtClean="0"/>
              <a:t>Menees</a:t>
            </a:r>
            <a:r>
              <a:rPr lang="en-US" dirty="0" smtClean="0"/>
              <a:t>, J. Duane Miller, and Leland E. Holly were the first to perform an </a:t>
            </a:r>
            <a:r>
              <a:rPr lang="en-US" b="1" dirty="0" smtClean="0"/>
              <a:t>amniocentesis.</a:t>
            </a:r>
            <a:endParaRPr lang="en-US" dirty="0" smtClean="0"/>
          </a:p>
          <a:p>
            <a:pPr algn="just"/>
            <a:endParaRPr lang="en-US" dirty="0" smtClean="0"/>
          </a:p>
          <a:p>
            <a:pPr algn="just"/>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Image result for zift fertilization"/>
          <p:cNvPicPr>
            <a:picLocks noChangeAspect="1" noChangeArrowheads="1"/>
          </p:cNvPicPr>
          <p:nvPr/>
        </p:nvPicPr>
        <p:blipFill>
          <a:blip r:embed="rId2"/>
          <a:srcRect/>
          <a:stretch>
            <a:fillRect/>
          </a:stretch>
        </p:blipFill>
        <p:spPr bwMode="auto">
          <a:xfrm>
            <a:off x="155575" y="214312"/>
            <a:ext cx="7845425" cy="64150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gift fertilization"/>
          <p:cNvPicPr>
            <a:picLocks noChangeAspect="1" noChangeArrowheads="1"/>
          </p:cNvPicPr>
          <p:nvPr/>
        </p:nvPicPr>
        <p:blipFill>
          <a:blip r:embed="rId2"/>
          <a:srcRect/>
          <a:stretch>
            <a:fillRect/>
          </a:stretch>
        </p:blipFill>
        <p:spPr bwMode="auto">
          <a:xfrm>
            <a:off x="155574" y="228600"/>
            <a:ext cx="7921625" cy="6324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153400" cy="1143000"/>
          </a:xfrm>
        </p:spPr>
        <p:txBody>
          <a:bodyPr>
            <a:normAutofit fontScale="90000"/>
          </a:bodyPr>
          <a:lstStyle/>
          <a:p>
            <a:r>
              <a:rPr lang="en-US" u="sng" dirty="0" err="1" smtClean="0">
                <a:hlinkClick r:id="rId2"/>
              </a:rPr>
              <a:t>Intracytoplasmic</a:t>
            </a:r>
            <a:r>
              <a:rPr lang="en-US" u="sng" dirty="0" smtClean="0">
                <a:hlinkClick r:id="rId2"/>
              </a:rPr>
              <a:t> sperm injection</a:t>
            </a:r>
            <a:r>
              <a:rPr lang="en-US" dirty="0" smtClean="0"/>
              <a:t> (ICSI) </a:t>
            </a:r>
            <a:endParaRPr lang="en-US" dirty="0"/>
          </a:p>
        </p:txBody>
      </p:sp>
      <p:sp>
        <p:nvSpPr>
          <p:cNvPr id="3" name="Content Placeholder 2"/>
          <p:cNvSpPr>
            <a:spLocks noGrp="1"/>
          </p:cNvSpPr>
          <p:nvPr>
            <p:ph idx="1"/>
          </p:nvPr>
        </p:nvSpPr>
        <p:spPr/>
        <p:txBody>
          <a:bodyPr/>
          <a:lstStyle/>
          <a:p>
            <a:pPr lvl="0"/>
            <a:r>
              <a:rPr lang="en-US" dirty="0" smtClean="0"/>
              <a:t>IT is often used for couples in which there are serious problems with the sperm. </a:t>
            </a:r>
          </a:p>
          <a:p>
            <a:pPr lvl="0"/>
            <a:r>
              <a:rPr lang="en-US" dirty="0" smtClean="0"/>
              <a:t>Sometimes it is also used for older couples or for those with failed IVF attempts. </a:t>
            </a:r>
          </a:p>
          <a:p>
            <a:pPr lvl="0"/>
            <a:r>
              <a:rPr lang="en-US" dirty="0" smtClean="0"/>
              <a:t>In ICSI, a single sperm is injected into a mature egg. </a:t>
            </a:r>
          </a:p>
          <a:p>
            <a:pPr lvl="0"/>
            <a:r>
              <a:rPr lang="en-US" dirty="0" smtClean="0"/>
              <a:t>Then the embryo is transferred to the uterus or fallopian tube.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icsi fertilization"/>
          <p:cNvPicPr>
            <a:picLocks noChangeAspect="1" noChangeArrowheads="1"/>
          </p:cNvPicPr>
          <p:nvPr/>
        </p:nvPicPr>
        <p:blipFill>
          <a:blip r:embed="rId2"/>
          <a:srcRect/>
          <a:stretch>
            <a:fillRect/>
          </a:stretch>
        </p:blipFill>
        <p:spPr bwMode="auto">
          <a:xfrm>
            <a:off x="155574" y="76200"/>
            <a:ext cx="7769225" cy="6629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iui fertilization"/>
          <p:cNvPicPr>
            <a:picLocks noChangeAspect="1" noChangeArrowheads="1"/>
          </p:cNvPicPr>
          <p:nvPr/>
        </p:nvPicPr>
        <p:blipFill>
          <a:blip r:embed="rId2"/>
          <a:srcRect/>
          <a:stretch>
            <a:fillRect/>
          </a:stretch>
        </p:blipFill>
        <p:spPr bwMode="auto">
          <a:xfrm>
            <a:off x="155575" y="1123949"/>
            <a:ext cx="7845425" cy="52768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iui fertilization"/>
          <p:cNvPicPr>
            <a:picLocks noChangeAspect="1" noChangeArrowheads="1"/>
          </p:cNvPicPr>
          <p:nvPr/>
        </p:nvPicPr>
        <p:blipFill>
          <a:blip r:embed="rId2"/>
          <a:srcRect/>
          <a:stretch>
            <a:fillRect/>
          </a:stretch>
        </p:blipFill>
        <p:spPr bwMode="auto">
          <a:xfrm>
            <a:off x="231775" y="100012"/>
            <a:ext cx="7464425" cy="652938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iui fertilization"/>
          <p:cNvPicPr>
            <a:picLocks noChangeAspect="1" noChangeArrowheads="1"/>
          </p:cNvPicPr>
          <p:nvPr/>
        </p:nvPicPr>
        <p:blipFill>
          <a:blip r:embed="rId3"/>
          <a:srcRect/>
          <a:stretch>
            <a:fillRect/>
          </a:stretch>
        </p:blipFill>
        <p:spPr bwMode="auto">
          <a:xfrm>
            <a:off x="155574" y="304800"/>
            <a:ext cx="7693025" cy="6096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iui fertilization"/>
          <p:cNvPicPr>
            <a:picLocks noChangeAspect="1" noChangeArrowheads="1"/>
          </p:cNvPicPr>
          <p:nvPr/>
        </p:nvPicPr>
        <p:blipFill>
          <a:blip r:embed="rId2"/>
          <a:srcRect/>
          <a:stretch>
            <a:fillRect/>
          </a:stretch>
        </p:blipFill>
        <p:spPr bwMode="auto">
          <a:xfrm>
            <a:off x="155574" y="960437"/>
            <a:ext cx="7616825" cy="521176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idx="1"/>
          </p:nvPr>
        </p:nvSpPr>
        <p:spPr>
          <a:xfrm>
            <a:off x="457200" y="1609416"/>
            <a:ext cx="7696200" cy="4846320"/>
          </a:xfrm>
        </p:spPr>
        <p:txBody>
          <a:bodyPr/>
          <a:lstStyle/>
          <a:p>
            <a:r>
              <a:rPr lang="en-US" dirty="0" smtClean="0"/>
              <a:t>ART procedures sometimes involve the use of donor eggs (eggs from another woman), donor sperm, or previously frozen embryos.</a:t>
            </a:r>
          </a:p>
          <a:p>
            <a:r>
              <a:rPr lang="en-US" dirty="0" smtClean="0"/>
              <a:t> Donor eggs are sometimes used for women who can not produce eggs. </a:t>
            </a:r>
          </a:p>
          <a:p>
            <a:r>
              <a:rPr lang="en-US" dirty="0" smtClean="0"/>
              <a:t>Also, donor eggs or donor sperm is sometimes used when the woman or man has a </a:t>
            </a:r>
            <a:r>
              <a:rPr lang="en-US" sz="2400" u="sng" dirty="0" smtClean="0">
                <a:solidFill>
                  <a:srgbClr val="FF0000"/>
                </a:solidFill>
                <a:hlinkClick r:id="rId2" action="ppaction://hlinkfile"/>
              </a:rPr>
              <a:t>genetic disease</a:t>
            </a:r>
            <a:r>
              <a:rPr lang="en-US" sz="2400" dirty="0" smtClean="0">
                <a:solidFill>
                  <a:srgbClr val="FF0000"/>
                </a:solidFill>
              </a:rPr>
              <a:t> </a:t>
            </a:r>
            <a:r>
              <a:rPr lang="en-US" dirty="0" smtClean="0"/>
              <a:t>that can be passed on to the baby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2865" t="15278" r="9948" b="13889"/>
          <a:stretch>
            <a:fillRect/>
          </a:stretch>
        </p:blipFill>
        <p:spPr bwMode="auto">
          <a:xfrm>
            <a:off x="291353" y="442546"/>
            <a:ext cx="7597589" cy="4967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mniocentesis.png"/>
          <p:cNvPicPr>
            <a:picLocks noChangeAspect="1" noChangeArrowheads="1"/>
          </p:cNvPicPr>
          <p:nvPr/>
        </p:nvPicPr>
        <p:blipFill>
          <a:blip r:embed="rId2"/>
          <a:srcRect/>
          <a:stretch>
            <a:fillRect/>
          </a:stretch>
        </p:blipFill>
        <p:spPr bwMode="auto">
          <a:xfrm>
            <a:off x="228600" y="304800"/>
            <a:ext cx="7620000" cy="6096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std disease list"/>
          <p:cNvPicPr>
            <a:picLocks noChangeAspect="1" noChangeArrowheads="1"/>
          </p:cNvPicPr>
          <p:nvPr/>
        </p:nvPicPr>
        <p:blipFill>
          <a:blip r:embed="rId2"/>
          <a:srcRect/>
          <a:stretch>
            <a:fillRect/>
          </a:stretch>
        </p:blipFill>
        <p:spPr bwMode="auto">
          <a:xfrm>
            <a:off x="0" y="304800"/>
            <a:ext cx="8153400" cy="57626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 result for std disease list"/>
          <p:cNvPicPr>
            <a:picLocks noChangeAspect="1" noChangeArrowheads="1"/>
          </p:cNvPicPr>
          <p:nvPr/>
        </p:nvPicPr>
        <p:blipFill>
          <a:blip r:embed="rId2"/>
          <a:srcRect/>
          <a:stretch>
            <a:fillRect/>
          </a:stretch>
        </p:blipFill>
        <p:spPr bwMode="auto">
          <a:xfrm>
            <a:off x="304800" y="838200"/>
            <a:ext cx="7467600" cy="4953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descr="Image result for std disease list"/>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 In women</a:t>
            </a:r>
            <a:endParaRPr lang="en-US" dirty="0"/>
          </a:p>
        </p:txBody>
      </p:sp>
      <p:sp>
        <p:nvSpPr>
          <p:cNvPr id="3" name="Content Placeholder 2"/>
          <p:cNvSpPr>
            <a:spLocks noGrp="1"/>
          </p:cNvSpPr>
          <p:nvPr>
            <p:ph idx="1"/>
          </p:nvPr>
        </p:nvSpPr>
        <p:spPr/>
        <p:txBody>
          <a:bodyPr/>
          <a:lstStyle/>
          <a:p>
            <a:r>
              <a:rPr lang="en-US" dirty="0" smtClean="0"/>
              <a:t>No symptoms</a:t>
            </a:r>
          </a:p>
          <a:p>
            <a:r>
              <a:rPr lang="en-US" dirty="0" smtClean="0"/>
              <a:t>Discharge (thick or thin, milky white, yellow, or green leakage from the vagina)</a:t>
            </a:r>
          </a:p>
          <a:p>
            <a:r>
              <a:rPr lang="en-US" dirty="0" smtClean="0"/>
              <a:t>Vaginal itching</a:t>
            </a:r>
          </a:p>
          <a:p>
            <a:r>
              <a:rPr lang="en-US" dirty="0" smtClean="0"/>
              <a:t>Vaginal blisters or blisters in the genital area (the region covered by underwear)</a:t>
            </a:r>
          </a:p>
          <a:p>
            <a:r>
              <a:rPr lang="en-US" dirty="0" smtClean="0"/>
              <a:t>Vaginal rash or rash in the genital area</a:t>
            </a:r>
          </a:p>
          <a:p>
            <a:r>
              <a:rPr lang="en-US" dirty="0" smtClean="0"/>
              <a:t>Burning urination</a:t>
            </a:r>
          </a:p>
          <a:p>
            <a:r>
              <a:rPr lang="en-US" dirty="0" smtClean="0"/>
              <a:t>Painful urination</a:t>
            </a:r>
          </a:p>
          <a:p>
            <a:r>
              <a:rPr lang="en-US" dirty="0" smtClean="0"/>
              <a:t>Pain during intercourse</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std disease list"/>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std disease list"/>
          <p:cNvPicPr>
            <a:picLocks noChangeAspect="1" noChangeArrowheads="1"/>
          </p:cNvPicPr>
          <p:nvPr/>
        </p:nvPicPr>
        <p:blipFill>
          <a:blip r:embed="rId2"/>
          <a:srcRect/>
          <a:stretch>
            <a:fillRect/>
          </a:stretch>
        </p:blipFill>
        <p:spPr bwMode="auto">
          <a:xfrm>
            <a:off x="155574" y="685800"/>
            <a:ext cx="7540625" cy="5638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d disease list"/>
          <p:cNvPicPr>
            <a:picLocks noChangeAspect="1" noChangeArrowheads="1"/>
          </p:cNvPicPr>
          <p:nvPr/>
        </p:nvPicPr>
        <p:blipFill>
          <a:blip r:embed="rId2"/>
          <a:srcRect/>
          <a:stretch>
            <a:fillRect/>
          </a:stretch>
        </p:blipFill>
        <p:spPr bwMode="auto">
          <a:xfrm>
            <a:off x="307975" y="762000"/>
            <a:ext cx="7464425" cy="55530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age result for symptoms of std"/>
          <p:cNvPicPr>
            <a:picLocks noChangeAspect="1" noChangeArrowheads="1"/>
          </p:cNvPicPr>
          <p:nvPr/>
        </p:nvPicPr>
        <p:blipFill>
          <a:blip r:embed="rId2"/>
          <a:srcRect/>
          <a:stretch>
            <a:fillRect/>
          </a:stretch>
        </p:blipFill>
        <p:spPr bwMode="auto">
          <a:xfrm>
            <a:off x="76200" y="76200"/>
            <a:ext cx="8988425" cy="67818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std disease list"/>
          <p:cNvPicPr>
            <a:picLocks noChangeAspect="1" noChangeArrowheads="1"/>
          </p:cNvPicPr>
          <p:nvPr/>
        </p:nvPicPr>
        <p:blipFill>
          <a:blip r:embed="rId2"/>
          <a:srcRect/>
          <a:stretch>
            <a:fillRect/>
          </a:stretch>
        </p:blipFill>
        <p:spPr bwMode="auto">
          <a:xfrm>
            <a:off x="457201" y="609600"/>
            <a:ext cx="7391399" cy="59435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ymptoms of Bacterial Vaginosis"/>
          <p:cNvPicPr>
            <a:picLocks noChangeAspect="1" noChangeArrowheads="1"/>
          </p:cNvPicPr>
          <p:nvPr/>
        </p:nvPicPr>
        <p:blipFill>
          <a:blip r:embed="rId2"/>
          <a:srcRect/>
          <a:stretch>
            <a:fillRect/>
          </a:stretch>
        </p:blipFill>
        <p:spPr bwMode="auto">
          <a:xfrm>
            <a:off x="1123950" y="1219200"/>
            <a:ext cx="6191250" cy="4286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done?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Genetic testing.</a:t>
            </a:r>
            <a:r>
              <a:rPr lang="en-US" dirty="0" smtClean="0"/>
              <a:t> Testing it for certain conditions, such as Down syndrome.</a:t>
            </a:r>
          </a:p>
          <a:p>
            <a:pPr algn="just"/>
            <a:r>
              <a:rPr lang="en-US" b="1" dirty="0" smtClean="0"/>
              <a:t>Fetal lung testing.</a:t>
            </a:r>
            <a:r>
              <a:rPr lang="en-US" dirty="0" smtClean="0"/>
              <a:t> Testing it to determine whether a baby's lungs are mature enough for birth.</a:t>
            </a:r>
          </a:p>
          <a:p>
            <a:pPr algn="just"/>
            <a:r>
              <a:rPr lang="en-US" b="1" dirty="0" smtClean="0"/>
              <a:t>Diagnosis of fetal infection.</a:t>
            </a:r>
            <a:r>
              <a:rPr lang="en-US" dirty="0" smtClean="0"/>
              <a:t>  The procedure can also be done to evaluate the severity of anemia in babies who have </a:t>
            </a:r>
            <a:r>
              <a:rPr lang="en-US" dirty="0" err="1" smtClean="0"/>
              <a:t>Rh</a:t>
            </a:r>
            <a:r>
              <a:rPr lang="en-US" dirty="0" smtClean="0"/>
              <a:t> sensitization — an uncommon condition in which a mother's immune system produces antibodies against a specific protein on the surface of the baby's blood cells.</a:t>
            </a:r>
          </a:p>
          <a:p>
            <a:pPr algn="just"/>
            <a:r>
              <a:rPr lang="en-US" b="1" dirty="0" smtClean="0"/>
              <a:t>Paternity testing.</a:t>
            </a:r>
            <a:r>
              <a:rPr lang="en-US" dirty="0" smtClean="0"/>
              <a:t> Amniocentesis can collect DNA from the fetus that can then be compared to DNA from the potential father.</a:t>
            </a:r>
          </a:p>
          <a:p>
            <a:pPr algn="just"/>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a:t>
            </a:r>
            <a:r>
              <a:rPr lang="en-US" dirty="0" err="1" smtClean="0"/>
              <a:t>vaginosis</a:t>
            </a:r>
            <a:r>
              <a:rPr lang="en-US" dirty="0" smtClean="0"/>
              <a:t> (BV)</a:t>
            </a:r>
            <a:endParaRPr lang="en-US" dirty="0"/>
          </a:p>
        </p:txBody>
      </p:sp>
      <p:sp>
        <p:nvSpPr>
          <p:cNvPr id="3" name="Content Placeholder 2"/>
          <p:cNvSpPr>
            <a:spLocks noGrp="1"/>
          </p:cNvSpPr>
          <p:nvPr>
            <p:ph idx="1"/>
          </p:nvPr>
        </p:nvSpPr>
        <p:spPr/>
        <p:txBody>
          <a:bodyPr>
            <a:normAutofit/>
          </a:bodyPr>
          <a:lstStyle/>
          <a:p>
            <a:pPr algn="just"/>
            <a:r>
              <a:rPr lang="en-US" b="1" dirty="0" smtClean="0"/>
              <a:t>Bacterial </a:t>
            </a:r>
            <a:r>
              <a:rPr lang="en-US" b="1" dirty="0" err="1" smtClean="0"/>
              <a:t>vaginosis</a:t>
            </a:r>
            <a:r>
              <a:rPr lang="en-US" dirty="0" smtClean="0"/>
              <a:t> (</a:t>
            </a:r>
            <a:r>
              <a:rPr lang="en-US" b="1" dirty="0" smtClean="0"/>
              <a:t>BV</a:t>
            </a:r>
            <a:r>
              <a:rPr lang="en-US" dirty="0" smtClean="0"/>
              <a:t>) is a disease of the vagina caused by excessive growth of bacteria with   </a:t>
            </a:r>
            <a:r>
              <a:rPr lang="en-US" i="1" dirty="0" err="1" smtClean="0">
                <a:hlinkClick r:id="rId2" tooltip="Gardnerella vaginalis"/>
              </a:rPr>
              <a:t>Gardnerella</a:t>
            </a:r>
            <a:r>
              <a:rPr lang="en-US" i="1" dirty="0" smtClean="0">
                <a:hlinkClick r:id="rId2" tooltip="Gardnerella vaginalis"/>
              </a:rPr>
              <a:t>  </a:t>
            </a:r>
            <a:r>
              <a:rPr lang="en-US" i="1" dirty="0" err="1" smtClean="0">
                <a:hlinkClick r:id="rId2" tooltip="Gardnerella vaginalis"/>
              </a:rPr>
              <a:t>vaginalis</a:t>
            </a:r>
            <a:r>
              <a:rPr lang="en-US" dirty="0" smtClean="0"/>
              <a:t>. </a:t>
            </a:r>
          </a:p>
          <a:p>
            <a:pPr algn="just"/>
            <a:r>
              <a:rPr lang="en-US" dirty="0" smtClean="0"/>
              <a:t>Common symptoms include increased vaginal discharge that often smells like fish. The discharge is usually white or gray in color. Burning with urination may occur. Itching is uncommon. Occasionally, there may be no symptoms. </a:t>
            </a:r>
          </a:p>
          <a:p>
            <a:pPr algn="just"/>
            <a:r>
              <a:rPr lang="en-US" dirty="0" smtClean="0"/>
              <a:t> It also increases the risk of early delivery among pregnant women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ymptoms of Chlamydia"/>
          <p:cNvPicPr>
            <a:picLocks noChangeAspect="1" noChangeArrowheads="1"/>
          </p:cNvPicPr>
          <p:nvPr/>
        </p:nvPicPr>
        <p:blipFill>
          <a:blip r:embed="rId2"/>
          <a:srcRect/>
          <a:stretch>
            <a:fillRect/>
          </a:stretch>
        </p:blipFill>
        <p:spPr bwMode="auto">
          <a:xfrm>
            <a:off x="971550" y="1200150"/>
            <a:ext cx="6191250" cy="428625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std disease list"/>
          <p:cNvPicPr>
            <a:picLocks noChangeAspect="1" noChangeArrowheads="1"/>
          </p:cNvPicPr>
          <p:nvPr/>
        </p:nvPicPr>
        <p:blipFill>
          <a:blip r:embed="rId2"/>
          <a:srcRect/>
          <a:stretch>
            <a:fillRect/>
          </a:stretch>
        </p:blipFill>
        <p:spPr bwMode="auto">
          <a:xfrm>
            <a:off x="76200" y="76200"/>
            <a:ext cx="9144000" cy="685800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chlamydia</a:t>
            </a:r>
            <a:r>
              <a:rPr lang="en-US" dirty="0" smtClean="0"/>
              <a:t> symptoms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When </a:t>
            </a:r>
            <a:r>
              <a:rPr lang="en-US" dirty="0" err="1" smtClean="0"/>
              <a:t>chlamydia</a:t>
            </a:r>
            <a:r>
              <a:rPr lang="en-US" dirty="0" smtClean="0"/>
              <a:t> symptoms do appear, they typically present themselves 1-3 weeks after exposure to the bacteria.</a:t>
            </a:r>
          </a:p>
          <a:p>
            <a:pPr algn="just"/>
            <a:r>
              <a:rPr lang="en-US" dirty="0" smtClean="0"/>
              <a:t> For women, symptoms may include an abnormal vaginal discharge or a painful or burning sensation during urination. If the infection spreads, women can experience abdominal and pelvic pain, fever, nausea, bleeding between periods and pain during sex.</a:t>
            </a:r>
          </a:p>
          <a:p>
            <a:pPr algn="just"/>
            <a:r>
              <a:rPr lang="en-US" dirty="0" smtClean="0"/>
              <a:t> For men, symptoms may include a painful burning sensation during urination, and/or unusual discharge from the penis. For both men and women, symptoms of rectal infection may include rectal pain or bleeding.</a:t>
            </a:r>
            <a:br>
              <a:rPr lang="en-US" dirty="0" smtClean="0"/>
            </a:b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ymptoms of Gonorrhea"/>
          <p:cNvPicPr>
            <a:picLocks noChangeAspect="1" noChangeArrowheads="1"/>
          </p:cNvPicPr>
          <p:nvPr/>
        </p:nvPicPr>
        <p:blipFill>
          <a:blip r:embed="rId2"/>
          <a:srcRect/>
          <a:stretch>
            <a:fillRect/>
          </a:stretch>
        </p:blipFill>
        <p:spPr bwMode="auto">
          <a:xfrm>
            <a:off x="438150" y="304800"/>
            <a:ext cx="7181850" cy="60198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In women, gonorrhea symptoms are usually undetectable.</a:t>
            </a:r>
          </a:p>
          <a:p>
            <a:pPr algn="just"/>
            <a:r>
              <a:rPr lang="en-US" dirty="0" smtClean="0"/>
              <a:t> If left untreated, gonorrhea can spread into the uterus or Fallopian tubes, causing pelvic inflammatory disease (PID). PID might lead to infertility and an increased risk of ectopic (or tubal) pregnancy.</a:t>
            </a:r>
          </a:p>
          <a:p>
            <a:pPr algn="just"/>
            <a:r>
              <a:rPr lang="en-US" dirty="0" smtClean="0"/>
              <a:t>In men painful urination or a yellow or green tinted white discharge from the penis. Less common symptoms include itching or burning around the urethra. Other symptoms are often mild and unnoticeable. An untreated gonorrhea infection can lead to serious complications like intense testicular or scrotal pain (</a:t>
            </a:r>
            <a:r>
              <a:rPr lang="en-US" dirty="0" err="1" smtClean="0"/>
              <a:t>epididymitis</a:t>
            </a:r>
            <a:r>
              <a:rPr lang="en-US" dirty="0" smtClean="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for std disease list"/>
          <p:cNvPicPr>
            <a:picLocks noChangeAspect="1" noChangeArrowheads="1"/>
          </p:cNvPicPr>
          <p:nvPr/>
        </p:nvPicPr>
        <p:blipFill>
          <a:blip r:embed="rId2"/>
          <a:srcRect/>
          <a:stretch>
            <a:fillRect/>
          </a:stretch>
        </p:blipFill>
        <p:spPr bwMode="auto">
          <a:xfrm>
            <a:off x="155574" y="457200"/>
            <a:ext cx="7769225" cy="588645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herpes</a:t>
            </a:r>
            <a:endParaRPr lang="en-US" dirty="0"/>
          </a:p>
        </p:txBody>
      </p:sp>
      <p:sp>
        <p:nvSpPr>
          <p:cNvPr id="3" name="Content Placeholder 2"/>
          <p:cNvSpPr>
            <a:spLocks noGrp="1"/>
          </p:cNvSpPr>
          <p:nvPr>
            <p:ph idx="1"/>
          </p:nvPr>
        </p:nvSpPr>
        <p:spPr/>
        <p:txBody>
          <a:bodyPr/>
          <a:lstStyle/>
          <a:p>
            <a:pPr algn="just"/>
            <a:r>
              <a:rPr lang="en-US" dirty="0" smtClean="0"/>
              <a:t>Symptoms of genital herpes include vesicles, sores, lesions, blisters, painful ulcers, itching and/or burning in the genital area, anus or upper thighs. </a:t>
            </a:r>
          </a:p>
          <a:p>
            <a:pPr algn="just"/>
            <a:r>
              <a:rPr lang="en-US" dirty="0" smtClean="0"/>
              <a:t>Approximately two-thirds of people with genital herpes do not experience symptoms or have symptoms that are so mild they are mistaken for other skin conditions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ymptoms of st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 result for std disease list"/>
          <p:cNvPicPr>
            <a:picLocks noChangeAspect="1" noChangeArrowheads="1"/>
          </p:cNvPicPr>
          <p:nvPr/>
        </p:nvPicPr>
        <p:blipFill>
          <a:blip r:embed="rId3"/>
          <a:srcRect/>
          <a:stretch>
            <a:fillRect/>
          </a:stretch>
        </p:blipFill>
        <p:spPr bwMode="auto">
          <a:xfrm>
            <a:off x="155574" y="1200150"/>
            <a:ext cx="7997825" cy="5124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04800" y="304800"/>
            <a:ext cx="7620000" cy="6019800"/>
          </a:xfrm>
          <a:prstGeom prst="rect">
            <a:avLst/>
          </a:prstGeom>
          <a:noFill/>
          <a:ln w="9525">
            <a:noFill/>
            <a:miter lim="800000"/>
            <a:headEnd/>
            <a:tailEnd/>
          </a:ln>
          <a:effectLst/>
        </p:spPr>
      </p:pic>
      <p:sp>
        <p:nvSpPr>
          <p:cNvPr id="3" name="TextBox 2"/>
          <p:cNvSpPr txBox="1"/>
          <p:nvPr/>
        </p:nvSpPr>
        <p:spPr>
          <a:xfrm>
            <a:off x="2057400" y="1066800"/>
            <a:ext cx="4038600" cy="1569660"/>
          </a:xfrm>
          <a:prstGeom prst="rect">
            <a:avLst/>
          </a:prstGeom>
          <a:noFill/>
        </p:spPr>
        <p:txBody>
          <a:bodyPr wrap="square" rtlCol="0">
            <a:spAutoFit/>
          </a:bodyPr>
          <a:lstStyle/>
          <a:p>
            <a:pPr algn="ctr"/>
            <a:r>
              <a:rPr lang="en-US" sz="9600" dirty="0" smtClean="0"/>
              <a:t>?</a:t>
            </a:r>
            <a:endParaRPr lang="en-US" sz="9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std disease list"/>
          <p:cNvPicPr>
            <a:picLocks noChangeAspect="1" noChangeArrowheads="1"/>
          </p:cNvPicPr>
          <p:nvPr/>
        </p:nvPicPr>
        <p:blipFill>
          <a:blip r:embed="rId2"/>
          <a:srcRect/>
          <a:stretch>
            <a:fillRect/>
          </a:stretch>
        </p:blipFill>
        <p:spPr bwMode="auto">
          <a:xfrm>
            <a:off x="457200" y="228600"/>
            <a:ext cx="7165975" cy="61722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Flu-like symptoms</a:t>
            </a:r>
          </a:p>
          <a:p>
            <a:r>
              <a:rPr lang="en-US" dirty="0" smtClean="0"/>
              <a:t>Swollen lymph glands in neck, armpit or groin</a:t>
            </a:r>
          </a:p>
          <a:p>
            <a:r>
              <a:rPr lang="en-US" dirty="0" smtClean="0"/>
              <a:t>Sore throat</a:t>
            </a:r>
          </a:p>
          <a:p>
            <a:r>
              <a:rPr lang="en-US" dirty="0" smtClean="0"/>
              <a:t>Headaches</a:t>
            </a:r>
          </a:p>
          <a:p>
            <a:r>
              <a:rPr lang="en-US" dirty="0" smtClean="0"/>
              <a:t>Fatigue</a:t>
            </a:r>
          </a:p>
          <a:p>
            <a:r>
              <a:rPr lang="en-US" dirty="0" smtClean="0"/>
              <a:t>Internal organ damage (brain, nerves, eyes, heart, blood vessels, liver, bones and joints)</a:t>
            </a:r>
          </a:p>
          <a:p>
            <a:r>
              <a:rPr lang="en-US" dirty="0" smtClean="0"/>
              <a:t>Loss of motor skills</a:t>
            </a:r>
          </a:p>
          <a:p>
            <a:r>
              <a:rPr lang="en-US" dirty="0" smtClean="0"/>
              <a:t>Paralysis</a:t>
            </a:r>
          </a:p>
          <a:p>
            <a:r>
              <a:rPr lang="en-US" dirty="0" smtClean="0"/>
              <a:t>Numbness</a:t>
            </a:r>
          </a:p>
          <a:p>
            <a:r>
              <a:rPr lang="en-US" dirty="0" smtClean="0"/>
              <a:t>Gradual blindness</a:t>
            </a:r>
          </a:p>
          <a:p>
            <a:r>
              <a:rPr lang="en-US" dirty="0" smtClean="0"/>
              <a:t>Dementia</a:t>
            </a:r>
          </a:p>
          <a:p>
            <a:r>
              <a:rPr lang="en-US" dirty="0" smtClean="0"/>
              <a:t>Mental illness</a:t>
            </a:r>
            <a:br>
              <a:rPr lang="en-US" dirty="0" smtClean="0"/>
            </a:b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ymptoms of Trichomoniasis"/>
          <p:cNvPicPr>
            <a:picLocks noChangeAspect="1" noChangeArrowheads="1"/>
          </p:cNvPicPr>
          <p:nvPr/>
        </p:nvPicPr>
        <p:blipFill>
          <a:blip r:embed="rId2"/>
          <a:srcRect/>
          <a:stretch>
            <a:fillRect/>
          </a:stretch>
        </p:blipFill>
        <p:spPr bwMode="auto">
          <a:xfrm>
            <a:off x="457200" y="228600"/>
            <a:ext cx="7486650" cy="61722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std disease list"/>
          <p:cNvPicPr>
            <a:picLocks noChangeAspect="1" noChangeArrowheads="1"/>
          </p:cNvPicPr>
          <p:nvPr/>
        </p:nvPicPr>
        <p:blipFill>
          <a:blip r:embed="rId2"/>
          <a:srcRect/>
          <a:stretch>
            <a:fillRect/>
          </a:stretch>
        </p:blipFill>
        <p:spPr bwMode="auto">
          <a:xfrm>
            <a:off x="155575" y="304800"/>
            <a:ext cx="7845425" cy="61722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symptoms of st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 result for std disease list"/>
          <p:cNvPicPr>
            <a:picLocks noChangeAspect="1" noChangeArrowheads="1"/>
          </p:cNvPicPr>
          <p:nvPr/>
        </p:nvPicPr>
        <p:blipFill>
          <a:blip r:embed="rId3"/>
          <a:srcRect/>
          <a:stretch>
            <a:fillRect/>
          </a:stretch>
        </p:blipFill>
        <p:spPr bwMode="auto">
          <a:xfrm>
            <a:off x="155574" y="457200"/>
            <a:ext cx="7464425" cy="5334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warts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Genital warts are soft growths that appear on the genitals. They’re a sexually transmitted infection (STI) caused by certain strains of the human </a:t>
            </a:r>
            <a:r>
              <a:rPr lang="en-US" dirty="0" err="1" smtClean="0"/>
              <a:t>papilloma</a:t>
            </a:r>
            <a:r>
              <a:rPr lang="en-US" dirty="0" smtClean="0"/>
              <a:t> virus (HPV).</a:t>
            </a:r>
          </a:p>
          <a:p>
            <a:pPr algn="just"/>
            <a:r>
              <a:rPr lang="en-US" dirty="0" smtClean="0"/>
              <a:t> Genital warts can cause pain, discomfort, and itching. They’re especially dangerous for women because some types of HPV can also cause cancer of the cervix and vulva.</a:t>
            </a:r>
          </a:p>
          <a:p>
            <a:pPr algn="just"/>
            <a:r>
              <a:rPr lang="en-US" dirty="0" smtClean="0"/>
              <a:t>HPV is the most common of all STIs. Men and women who are sexually active are vulnerable to complications of HPV, including genital warts.</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std disease list"/>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nital warts symptoms"/>
          <p:cNvPicPr>
            <a:picLocks noChangeAspect="1" noChangeArrowheads="1"/>
          </p:cNvPicPr>
          <p:nvPr/>
        </p:nvPicPr>
        <p:blipFill>
          <a:blip r:embed="rId2"/>
          <a:srcRect/>
          <a:stretch>
            <a:fillRect/>
          </a:stretch>
        </p:blipFill>
        <p:spPr bwMode="auto">
          <a:xfrm>
            <a:off x="155574" y="457200"/>
            <a:ext cx="7769225" cy="596265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genital warts symptoms"/>
          <p:cNvPicPr>
            <a:picLocks noChangeAspect="1" noChangeArrowheads="1"/>
          </p:cNvPicPr>
          <p:nvPr/>
        </p:nvPicPr>
        <p:blipFill>
          <a:blip r:embed="rId2"/>
          <a:srcRect/>
          <a:stretch>
            <a:fillRect/>
          </a:stretch>
        </p:blipFill>
        <p:spPr bwMode="auto">
          <a:xfrm>
            <a:off x="155575" y="304800"/>
            <a:ext cx="7769225" cy="6134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 y="304800"/>
            <a:ext cx="7924800" cy="63246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genital warts symptoms"/>
          <p:cNvPicPr>
            <a:picLocks noChangeAspect="1" noChangeArrowheads="1"/>
          </p:cNvPicPr>
          <p:nvPr/>
        </p:nvPicPr>
        <p:blipFill>
          <a:blip r:embed="rId2"/>
          <a:srcRect/>
          <a:stretch>
            <a:fillRect/>
          </a:stretch>
        </p:blipFill>
        <p:spPr bwMode="auto">
          <a:xfrm>
            <a:off x="304800" y="304800"/>
            <a:ext cx="7543800" cy="6096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std disease list"/>
          <p:cNvPicPr>
            <a:picLocks noChangeAspect="1" noChangeArrowheads="1"/>
          </p:cNvPicPr>
          <p:nvPr/>
        </p:nvPicPr>
        <p:blipFill>
          <a:blip r:embed="rId2"/>
          <a:srcRect/>
          <a:stretch>
            <a:fillRect/>
          </a:stretch>
        </p:blipFill>
        <p:spPr bwMode="auto">
          <a:xfrm>
            <a:off x="155575" y="781049"/>
            <a:ext cx="6934200" cy="4629151"/>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std disease list"/>
          <p:cNvPicPr>
            <a:picLocks noChangeAspect="1" noChangeArrowheads="1"/>
          </p:cNvPicPr>
          <p:nvPr/>
        </p:nvPicPr>
        <p:blipFill>
          <a:blip r:embed="rId2"/>
          <a:srcRect/>
          <a:stretch>
            <a:fillRect/>
          </a:stretch>
        </p:blipFill>
        <p:spPr bwMode="auto">
          <a:xfrm>
            <a:off x="152400" y="381000"/>
            <a:ext cx="7921625" cy="603408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OF CHAPTER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8600" y="152400"/>
            <a:ext cx="7772400" cy="6096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962</TotalTime>
  <Words>1557</Words>
  <Application>Microsoft Office PowerPoint</Application>
  <PresentationFormat>On-screen Show (4:3)</PresentationFormat>
  <Paragraphs>175</Paragraphs>
  <Slides>83</Slides>
  <Notes>3</Notes>
  <HiddenSlides>1</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Opulent</vt:lpstr>
      <vt:lpstr>REPRODUCTIVE HEALTH PROBLEMS AND STRATEGIES</vt:lpstr>
      <vt:lpstr>REPRODUCTIVE HEALTH</vt:lpstr>
      <vt:lpstr>      TERMS RELATED TO REPRODUCTIVE HEALTH </vt:lpstr>
      <vt:lpstr>Amniocentesis</vt:lpstr>
      <vt:lpstr>Slide 5</vt:lpstr>
      <vt:lpstr>Why it's done?</vt:lpstr>
      <vt:lpstr>Slide 7</vt:lpstr>
      <vt:lpstr>Slide 8</vt:lpstr>
      <vt:lpstr>Slide 9</vt:lpstr>
      <vt:lpstr>Slide 10</vt:lpstr>
      <vt:lpstr>Family planning</vt:lpstr>
      <vt:lpstr>CONT….</vt:lpstr>
      <vt:lpstr>Family planning tools</vt:lpstr>
      <vt:lpstr>Slide 14</vt:lpstr>
      <vt:lpstr>ADVANTAGES OF BARRIER METHODS:</vt:lpstr>
      <vt:lpstr>3. INTRA UTERINE DEVICES (IUD’S):</vt:lpstr>
      <vt:lpstr>Slide 17</vt:lpstr>
      <vt:lpstr>Slide 18</vt:lpstr>
      <vt:lpstr>Slide 19</vt:lpstr>
      <vt:lpstr>ORAL PILLS:</vt:lpstr>
      <vt:lpstr>CON……</vt:lpstr>
      <vt:lpstr>Slide 22</vt:lpstr>
      <vt:lpstr>Slide 23</vt:lpstr>
      <vt:lpstr>SURGICAL METHOD:</vt:lpstr>
      <vt:lpstr>vesectomy</vt:lpstr>
      <vt:lpstr>tubectomy</vt:lpstr>
      <vt:lpstr>Slide 27</vt:lpstr>
      <vt:lpstr>SIDE EFFECTS OF CONTRACEPTIVE METHOD:</vt:lpstr>
      <vt:lpstr>WHAT IS MTP?</vt:lpstr>
      <vt:lpstr>What is infertility? </vt:lpstr>
      <vt:lpstr>What is assisted reproductive technology (ART)? </vt:lpstr>
      <vt:lpstr>Slide 32</vt:lpstr>
      <vt:lpstr>                             ART  (ASSISTED REPRODUCTIVE TECHNOLOGY  )</vt:lpstr>
      <vt:lpstr>IVF</vt:lpstr>
      <vt:lpstr>Slide 35</vt:lpstr>
      <vt:lpstr>In vitro fertilization (IVF) </vt:lpstr>
      <vt:lpstr>Zygote intrafallopian transfer (ZIFT) </vt:lpstr>
      <vt:lpstr>Slide 38</vt:lpstr>
      <vt:lpstr>Gamete intrafallopian transfer (GIFT) </vt:lpstr>
      <vt:lpstr>Slide 40</vt:lpstr>
      <vt:lpstr>Slide 41</vt:lpstr>
      <vt:lpstr>Intracytoplasmic sperm injection (ICSI) </vt:lpstr>
      <vt:lpstr>Slide 43</vt:lpstr>
      <vt:lpstr>Slide 44</vt:lpstr>
      <vt:lpstr>Slide 45</vt:lpstr>
      <vt:lpstr>Slide 46</vt:lpstr>
      <vt:lpstr>Slide 47</vt:lpstr>
      <vt:lpstr>ART</vt:lpstr>
      <vt:lpstr>Slide 49</vt:lpstr>
      <vt:lpstr>Slide 50</vt:lpstr>
      <vt:lpstr>Slide 51</vt:lpstr>
      <vt:lpstr>Slide 52</vt:lpstr>
      <vt:lpstr>STD In women</vt:lpstr>
      <vt:lpstr>Slide 54</vt:lpstr>
      <vt:lpstr>Slide 55</vt:lpstr>
      <vt:lpstr>Slide 56</vt:lpstr>
      <vt:lpstr>Slide 57</vt:lpstr>
      <vt:lpstr>Slide 58</vt:lpstr>
      <vt:lpstr>Slide 59</vt:lpstr>
      <vt:lpstr>Bacterial vaginosis (BV)</vt:lpstr>
      <vt:lpstr>Slide 61</vt:lpstr>
      <vt:lpstr>Slide 62</vt:lpstr>
      <vt:lpstr>chlamydia symptoms</vt:lpstr>
      <vt:lpstr>Slide 64</vt:lpstr>
      <vt:lpstr>gonorrhea</vt:lpstr>
      <vt:lpstr>Slide 66</vt:lpstr>
      <vt:lpstr>Genital herpes</vt:lpstr>
      <vt:lpstr>Slide 68</vt:lpstr>
      <vt:lpstr>Slide 69</vt:lpstr>
      <vt:lpstr>Slide 70</vt:lpstr>
      <vt:lpstr>syphilis</vt:lpstr>
      <vt:lpstr>Slide 72</vt:lpstr>
      <vt:lpstr>Slide 73</vt:lpstr>
      <vt:lpstr>Slide 74</vt:lpstr>
      <vt:lpstr>Slide 75</vt:lpstr>
      <vt:lpstr>Genital warts</vt:lpstr>
      <vt:lpstr>Slide 77</vt:lpstr>
      <vt:lpstr>Slide 78</vt:lpstr>
      <vt:lpstr>Slide 79</vt:lpstr>
      <vt:lpstr>Slide 80</vt:lpstr>
      <vt:lpstr>Slide 81</vt:lpstr>
      <vt:lpstr>Slide 82</vt:lpstr>
      <vt:lpstr>END OF CHAPTER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HEALTH PROBLEMS AND STRATEGIES</dc:title>
  <dc:creator>staff</dc:creator>
  <cp:lastModifiedBy>ssgj</cp:lastModifiedBy>
  <cp:revision>50</cp:revision>
  <dcterms:created xsi:type="dcterms:W3CDTF">2008-06-10T11:46:44Z</dcterms:created>
  <dcterms:modified xsi:type="dcterms:W3CDTF">2020-05-06T14:53:20Z</dcterms:modified>
</cp:coreProperties>
</file>